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sldIdLst>
    <p:sldId id="256" r:id="rId2"/>
    <p:sldId id="257" r:id="rId3"/>
    <p:sldId id="258" r:id="rId4"/>
    <p:sldId id="263" r:id="rId5"/>
    <p:sldId id="259" r:id="rId6"/>
    <p:sldId id="283" r:id="rId7"/>
    <p:sldId id="260" r:id="rId8"/>
    <p:sldId id="285" r:id="rId9"/>
    <p:sldId id="278" r:id="rId10"/>
    <p:sldId id="280" r:id="rId11"/>
    <p:sldId id="286" r:id="rId12"/>
    <p:sldId id="284" r:id="rId13"/>
    <p:sldId id="261" r:id="rId14"/>
    <p:sldId id="282" r:id="rId15"/>
    <p:sldId id="287" r:id="rId16"/>
    <p:sldId id="268" r:id="rId17"/>
    <p:sldId id="276" r:id="rId18"/>
    <p:sldId id="277" r:id="rId19"/>
    <p:sldId id="275" r:id="rId20"/>
    <p:sldId id="274" r:id="rId21"/>
    <p:sldId id="269" r:id="rId22"/>
    <p:sldId id="270" r:id="rId23"/>
    <p:sldId id="264" r:id="rId24"/>
    <p:sldId id="265" r:id="rId25"/>
    <p:sldId id="266" r:id="rId26"/>
    <p:sldId id="26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88"/>
    <p:restoredTop sz="79660"/>
  </p:normalViewPr>
  <p:slideViewPr>
    <p:cSldViewPr snapToGrid="0">
      <p:cViewPr varScale="1">
        <p:scale>
          <a:sx n="100" d="100"/>
          <a:sy n="100" d="100"/>
        </p:scale>
        <p:origin x="7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4124C6-CBB7-7048-9091-0C5FCE9D722A}" type="datetimeFigureOut">
              <a:rPr lang="en-AE" smtClean="0"/>
              <a:t>24/10/2023</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A81FC-C6BA-E947-91D9-FD29F4316178}" type="slidenum">
              <a:rPr lang="en-AE" smtClean="0"/>
              <a:t>‹#›</a:t>
            </a:fld>
            <a:endParaRPr lang="en-AE"/>
          </a:p>
        </p:txBody>
      </p:sp>
    </p:spTree>
    <p:extLst>
      <p:ext uri="{BB962C8B-B14F-4D97-AF65-F5344CB8AC3E}">
        <p14:creationId xmlns:p14="http://schemas.microsoft.com/office/powerpoint/2010/main" val="807064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014A81FC-C6BA-E947-91D9-FD29F4316178}" type="slidenum">
              <a:rPr lang="en-AE" smtClean="0"/>
              <a:t>1</a:t>
            </a:fld>
            <a:endParaRPr lang="en-AE"/>
          </a:p>
        </p:txBody>
      </p:sp>
    </p:spTree>
    <p:extLst>
      <p:ext uri="{BB962C8B-B14F-4D97-AF65-F5344CB8AC3E}">
        <p14:creationId xmlns:p14="http://schemas.microsoft.com/office/powerpoint/2010/main" val="4248728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dirty="0"/>
              <a:t>VAFA algorithm</a:t>
            </a:r>
          </a:p>
        </p:txBody>
      </p:sp>
      <p:sp>
        <p:nvSpPr>
          <p:cNvPr id="4" name="Slide Number Placeholder 3"/>
          <p:cNvSpPr>
            <a:spLocks noGrp="1"/>
          </p:cNvSpPr>
          <p:nvPr>
            <p:ph type="sldNum" sz="quarter" idx="5"/>
          </p:nvPr>
        </p:nvSpPr>
        <p:spPr/>
        <p:txBody>
          <a:bodyPr/>
          <a:lstStyle/>
          <a:p>
            <a:fld id="{014A81FC-C6BA-E947-91D9-FD29F4316178}" type="slidenum">
              <a:rPr lang="en-AE" smtClean="0"/>
              <a:t>11</a:t>
            </a:fld>
            <a:endParaRPr lang="en-AE"/>
          </a:p>
        </p:txBody>
      </p:sp>
    </p:spTree>
    <p:extLst>
      <p:ext uri="{BB962C8B-B14F-4D97-AF65-F5344CB8AC3E}">
        <p14:creationId xmlns:p14="http://schemas.microsoft.com/office/powerpoint/2010/main" val="1183447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dirty="0"/>
              <a:t>In our frequency-domain adversarial training, we update the model weights while optimizing the three loss terms: first term is the Dice loss on model prediction with clean image, second term is the Dice loss on model prediction with adversarial image. The thrid term is frequency consistency loss which tries to keep the frequency-domain representation of model predictions on clean and adversarial images.</a:t>
            </a:r>
          </a:p>
        </p:txBody>
      </p:sp>
      <p:sp>
        <p:nvSpPr>
          <p:cNvPr id="4" name="Slide Number Placeholder 3"/>
          <p:cNvSpPr>
            <a:spLocks noGrp="1"/>
          </p:cNvSpPr>
          <p:nvPr>
            <p:ph type="sldNum" sz="quarter" idx="5"/>
          </p:nvPr>
        </p:nvSpPr>
        <p:spPr/>
        <p:txBody>
          <a:bodyPr/>
          <a:lstStyle/>
          <a:p>
            <a:fld id="{014A81FC-C6BA-E947-91D9-FD29F4316178}" type="slidenum">
              <a:rPr lang="en-AE" smtClean="0"/>
              <a:t>13</a:t>
            </a:fld>
            <a:endParaRPr lang="en-AE"/>
          </a:p>
        </p:txBody>
      </p:sp>
    </p:spTree>
    <p:extLst>
      <p:ext uri="{BB962C8B-B14F-4D97-AF65-F5344CB8AC3E}">
        <p14:creationId xmlns:p14="http://schemas.microsoft.com/office/powerpoint/2010/main" val="588005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dirty="0"/>
              <a:t>This diagram gives overall view of adversarial attack and training.</a:t>
            </a:r>
          </a:p>
        </p:txBody>
      </p:sp>
      <p:sp>
        <p:nvSpPr>
          <p:cNvPr id="4" name="Slide Number Placeholder 3"/>
          <p:cNvSpPr>
            <a:spLocks noGrp="1"/>
          </p:cNvSpPr>
          <p:nvPr>
            <p:ph type="sldNum" sz="quarter" idx="5"/>
          </p:nvPr>
        </p:nvSpPr>
        <p:spPr/>
        <p:txBody>
          <a:bodyPr/>
          <a:lstStyle/>
          <a:p>
            <a:fld id="{014A81FC-C6BA-E947-91D9-FD29F4316178}" type="slidenum">
              <a:rPr lang="en-AE" smtClean="0"/>
              <a:t>14</a:t>
            </a:fld>
            <a:endParaRPr lang="en-AE"/>
          </a:p>
        </p:txBody>
      </p:sp>
    </p:spTree>
    <p:extLst>
      <p:ext uri="{BB962C8B-B14F-4D97-AF65-F5344CB8AC3E}">
        <p14:creationId xmlns:p14="http://schemas.microsoft.com/office/powerpoint/2010/main" val="451464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dirty="0"/>
              <a:t>VAFT algorithm</a:t>
            </a:r>
          </a:p>
        </p:txBody>
      </p:sp>
      <p:sp>
        <p:nvSpPr>
          <p:cNvPr id="4" name="Slide Number Placeholder 3"/>
          <p:cNvSpPr>
            <a:spLocks noGrp="1"/>
          </p:cNvSpPr>
          <p:nvPr>
            <p:ph type="sldNum" sz="quarter" idx="5"/>
          </p:nvPr>
        </p:nvSpPr>
        <p:spPr/>
        <p:txBody>
          <a:bodyPr/>
          <a:lstStyle/>
          <a:p>
            <a:fld id="{014A81FC-C6BA-E947-91D9-FD29F4316178}" type="slidenum">
              <a:rPr lang="en-AE" smtClean="0"/>
              <a:t>15</a:t>
            </a:fld>
            <a:endParaRPr lang="en-AE"/>
          </a:p>
        </p:txBody>
      </p:sp>
    </p:spTree>
    <p:extLst>
      <p:ext uri="{BB962C8B-B14F-4D97-AF65-F5344CB8AC3E}">
        <p14:creationId xmlns:p14="http://schemas.microsoft.com/office/powerpoint/2010/main" val="631031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dirty="0"/>
              <a:t>We show our results using two segmentation models (UNETR and UNETR++) and two datasets (Synapse and ACDC). We chose PGD, FGSM, BIM and Gaussian Noise as baseline attacks. For evaluation metrics, we use Dice Score, HD95 distance and LPIPS. We implement baseline methods and our own method using Pytorch framework.</a:t>
            </a:r>
          </a:p>
        </p:txBody>
      </p:sp>
      <p:sp>
        <p:nvSpPr>
          <p:cNvPr id="4" name="Slide Number Placeholder 3"/>
          <p:cNvSpPr>
            <a:spLocks noGrp="1"/>
          </p:cNvSpPr>
          <p:nvPr>
            <p:ph type="sldNum" sz="quarter" idx="5"/>
          </p:nvPr>
        </p:nvSpPr>
        <p:spPr/>
        <p:txBody>
          <a:bodyPr/>
          <a:lstStyle/>
          <a:p>
            <a:fld id="{014A81FC-C6BA-E947-91D9-FD29F4316178}" type="slidenum">
              <a:rPr lang="en-AE" smtClean="0"/>
              <a:t>16</a:t>
            </a:fld>
            <a:endParaRPr lang="en-AE"/>
          </a:p>
        </p:txBody>
      </p:sp>
    </p:spTree>
    <p:extLst>
      <p:ext uri="{BB962C8B-B14F-4D97-AF65-F5344CB8AC3E}">
        <p14:creationId xmlns:p14="http://schemas.microsoft.com/office/powerpoint/2010/main" val="452870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dirty="0"/>
              <a:t>This table shows that our attack VAFA outperforms other baseline methods in terms Dice Score and LPIPS.</a:t>
            </a:r>
          </a:p>
        </p:txBody>
      </p:sp>
      <p:sp>
        <p:nvSpPr>
          <p:cNvPr id="4" name="Slide Number Placeholder 3"/>
          <p:cNvSpPr>
            <a:spLocks noGrp="1"/>
          </p:cNvSpPr>
          <p:nvPr>
            <p:ph type="sldNum" sz="quarter" idx="5"/>
          </p:nvPr>
        </p:nvSpPr>
        <p:spPr/>
        <p:txBody>
          <a:bodyPr/>
          <a:lstStyle/>
          <a:p>
            <a:fld id="{014A81FC-C6BA-E947-91D9-FD29F4316178}" type="slidenum">
              <a:rPr lang="en-AE" smtClean="0"/>
              <a:t>17</a:t>
            </a:fld>
            <a:endParaRPr lang="en-AE"/>
          </a:p>
        </p:txBody>
      </p:sp>
    </p:spTree>
    <p:extLst>
      <p:ext uri="{BB962C8B-B14F-4D97-AF65-F5344CB8AC3E}">
        <p14:creationId xmlns:p14="http://schemas.microsoft.com/office/powerpoint/2010/main" val="1505424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dirty="0"/>
              <a:t>Here is an example of qualitative result obtained from baseline methods and our attack.</a:t>
            </a:r>
          </a:p>
        </p:txBody>
      </p:sp>
      <p:sp>
        <p:nvSpPr>
          <p:cNvPr id="4" name="Slide Number Placeholder 3"/>
          <p:cNvSpPr>
            <a:spLocks noGrp="1"/>
          </p:cNvSpPr>
          <p:nvPr>
            <p:ph type="sldNum" sz="quarter" idx="5"/>
          </p:nvPr>
        </p:nvSpPr>
        <p:spPr/>
        <p:txBody>
          <a:bodyPr/>
          <a:lstStyle/>
          <a:p>
            <a:fld id="{014A81FC-C6BA-E947-91D9-FD29F4316178}" type="slidenum">
              <a:rPr lang="en-AE" smtClean="0"/>
              <a:t>18</a:t>
            </a:fld>
            <a:endParaRPr lang="en-AE"/>
          </a:p>
        </p:txBody>
      </p:sp>
    </p:spTree>
    <p:extLst>
      <p:ext uri="{BB962C8B-B14F-4D97-AF65-F5344CB8AC3E}">
        <p14:creationId xmlns:p14="http://schemas.microsoft.com/office/powerpoint/2010/main" val="3727673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dirty="0"/>
              <a:t>This table shows the performance of models against different attacks after adversarial training. Our robust model shows resilience against attacks, including our own.</a:t>
            </a:r>
          </a:p>
        </p:txBody>
      </p:sp>
      <p:sp>
        <p:nvSpPr>
          <p:cNvPr id="4" name="Slide Number Placeholder 3"/>
          <p:cNvSpPr>
            <a:spLocks noGrp="1"/>
          </p:cNvSpPr>
          <p:nvPr>
            <p:ph type="sldNum" sz="quarter" idx="5"/>
          </p:nvPr>
        </p:nvSpPr>
        <p:spPr/>
        <p:txBody>
          <a:bodyPr/>
          <a:lstStyle/>
          <a:p>
            <a:fld id="{014A81FC-C6BA-E947-91D9-FD29F4316178}" type="slidenum">
              <a:rPr lang="en-AE" smtClean="0"/>
              <a:t>19</a:t>
            </a:fld>
            <a:endParaRPr lang="en-AE"/>
          </a:p>
        </p:txBody>
      </p:sp>
    </p:spTree>
    <p:extLst>
      <p:ext uri="{BB962C8B-B14F-4D97-AF65-F5344CB8AC3E}">
        <p14:creationId xmlns:p14="http://schemas.microsoft.com/office/powerpoint/2010/main" val="1805398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dirty="0"/>
              <a:t>2nd and 3rd column of this figure shows model prediction before and after adversarial training. </a:t>
            </a:r>
          </a:p>
        </p:txBody>
      </p:sp>
      <p:sp>
        <p:nvSpPr>
          <p:cNvPr id="4" name="Slide Number Placeholder 3"/>
          <p:cNvSpPr>
            <a:spLocks noGrp="1"/>
          </p:cNvSpPr>
          <p:nvPr>
            <p:ph type="sldNum" sz="quarter" idx="5"/>
          </p:nvPr>
        </p:nvSpPr>
        <p:spPr/>
        <p:txBody>
          <a:bodyPr/>
          <a:lstStyle/>
          <a:p>
            <a:fld id="{014A81FC-C6BA-E947-91D9-FD29F4316178}" type="slidenum">
              <a:rPr lang="en-AE" smtClean="0"/>
              <a:t>20</a:t>
            </a:fld>
            <a:endParaRPr lang="en-AE"/>
          </a:p>
        </p:txBody>
      </p:sp>
    </p:spTree>
    <p:extLst>
      <p:ext uri="{BB962C8B-B14F-4D97-AF65-F5344CB8AC3E}">
        <p14:creationId xmlns:p14="http://schemas.microsoft.com/office/powerpoint/2010/main" val="62879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rPr>
              <a:t>1- Semantic segmentation in medical images is one of the fundamental tasks in medical image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rPr>
              <a:t>2- In recent years deep learning has improved performance in many areas of research. Volumetric medical image segmentation has also benefited from recent advances in deep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rPr>
              <a:t>3- Despite this progress,  the real-world deployment of medical image models is not straightforward due to the vulnerabilities towards adversarial attacks.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rPr>
              <a:t>4- Ensuring the adversarial robustness of the models involved in safety-critical applications such as, medical imaging and healthcare is of paramount importance because a misdiagnosis or incorrect decision can result in life-threatening implications.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rPr>
              <a:t>5- The adversarial robustness of the medical imaging models is still an open and under-explored area. Furthermore, most adversarial attacks and defenses have been designed for 2D natural images and little effort has been made to secure volumetric (3D) medical data.</a:t>
            </a:r>
          </a:p>
          <a:p>
            <a:endParaRPr lang="en-AE" dirty="0"/>
          </a:p>
        </p:txBody>
      </p:sp>
      <p:sp>
        <p:nvSpPr>
          <p:cNvPr id="4" name="Slide Number Placeholder 3"/>
          <p:cNvSpPr>
            <a:spLocks noGrp="1"/>
          </p:cNvSpPr>
          <p:nvPr>
            <p:ph type="sldNum" sz="quarter" idx="5"/>
          </p:nvPr>
        </p:nvSpPr>
        <p:spPr/>
        <p:txBody>
          <a:bodyPr/>
          <a:lstStyle/>
          <a:p>
            <a:fld id="{014A81FC-C6BA-E947-91D9-FD29F4316178}" type="slidenum">
              <a:rPr lang="en-AE" smtClean="0"/>
              <a:t>2</a:t>
            </a:fld>
            <a:endParaRPr lang="en-AE"/>
          </a:p>
        </p:txBody>
      </p:sp>
    </p:spTree>
    <p:extLst>
      <p:ext uri="{BB962C8B-B14F-4D97-AF65-F5344CB8AC3E}">
        <p14:creationId xmlns:p14="http://schemas.microsoft.com/office/powerpoint/2010/main" val="3631235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propose an approach with a min-max objective for adversarial training of volumetric MIS model in the frequency domain. In particular, we introduce a volumetric adversarial frequency attack (VAFA) for volumetric medical data. Further, we introduce a volumetric adversarial frequency-domain training (VAFT) based on a frequency consistency loss to </a:t>
            </a:r>
            <a:r>
              <a:rPr lang="en-US" dirty="0" err="1"/>
              <a:t>robustify</a:t>
            </a:r>
            <a:r>
              <a:rPr lang="en-US" dirty="0"/>
              <a:t> the model against attack..  </a:t>
            </a:r>
          </a:p>
          <a:p>
            <a:pPr marL="0" marR="0" lvl="0" indent="0" algn="l" defTabSz="914400" rtl="0" eaLnBrk="1" fontAlgn="auto" latinLnBrk="0" hangingPunct="1">
              <a:lnSpc>
                <a:spcPct val="100000"/>
              </a:lnSpc>
              <a:spcBef>
                <a:spcPts val="0"/>
              </a:spcBef>
              <a:spcAft>
                <a:spcPts val="0"/>
              </a:spcAft>
              <a:buClrTx/>
              <a:buSzTx/>
              <a:buFontTx/>
              <a:buNone/>
              <a:tabLst/>
              <a:defRPr/>
            </a:pPr>
            <a:br>
              <a:rPr lang="en-AE" dirty="0"/>
            </a:br>
            <a:r>
              <a:rPr lang="en-US" dirty="0"/>
              <a:t>We conduct experiments with two different hybrid CNN-transformers based volumetric medical segmentation methods for multi-organ segmentation.</a:t>
            </a:r>
            <a:endParaRPr lang="en-AE" dirty="0"/>
          </a:p>
          <a:p>
            <a:endParaRPr lang="en-AE" dirty="0"/>
          </a:p>
        </p:txBody>
      </p:sp>
      <p:sp>
        <p:nvSpPr>
          <p:cNvPr id="4" name="Slide Number Placeholder 3"/>
          <p:cNvSpPr>
            <a:spLocks noGrp="1"/>
          </p:cNvSpPr>
          <p:nvPr>
            <p:ph type="sldNum" sz="quarter" idx="5"/>
          </p:nvPr>
        </p:nvSpPr>
        <p:spPr/>
        <p:txBody>
          <a:bodyPr/>
          <a:lstStyle/>
          <a:p>
            <a:fld id="{014A81FC-C6BA-E947-91D9-FD29F4316178}" type="slidenum">
              <a:rPr lang="en-AE" smtClean="0"/>
              <a:t>3</a:t>
            </a:fld>
            <a:endParaRPr lang="en-AE"/>
          </a:p>
        </p:txBody>
      </p:sp>
    </p:spTree>
    <p:extLst>
      <p:ext uri="{BB962C8B-B14F-4D97-AF65-F5344CB8AC3E}">
        <p14:creationId xmlns:p14="http://schemas.microsoft.com/office/powerpoint/2010/main" val="1476144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dirty="0"/>
              <a:t>Voxel domain attacks operate in the input space of the images whereas frequency-domain attacks operate in the frequency-domain representation of the images, for instance DCT.</a:t>
            </a:r>
          </a:p>
        </p:txBody>
      </p:sp>
      <p:sp>
        <p:nvSpPr>
          <p:cNvPr id="4" name="Slide Number Placeholder 3"/>
          <p:cNvSpPr>
            <a:spLocks noGrp="1"/>
          </p:cNvSpPr>
          <p:nvPr>
            <p:ph type="sldNum" sz="quarter" idx="5"/>
          </p:nvPr>
        </p:nvSpPr>
        <p:spPr/>
        <p:txBody>
          <a:bodyPr/>
          <a:lstStyle/>
          <a:p>
            <a:fld id="{014A81FC-C6BA-E947-91D9-FD29F4316178}" type="slidenum">
              <a:rPr lang="en-AE" smtClean="0"/>
              <a:t>4</a:t>
            </a:fld>
            <a:endParaRPr lang="en-AE"/>
          </a:p>
        </p:txBody>
      </p:sp>
    </p:spTree>
    <p:extLst>
      <p:ext uri="{BB962C8B-B14F-4D97-AF65-F5344CB8AC3E}">
        <p14:creationId xmlns:p14="http://schemas.microsoft.com/office/powerpoint/2010/main" val="1467533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014A81FC-C6BA-E947-91D9-FD29F4316178}" type="slidenum">
              <a:rPr lang="en-AE" smtClean="0"/>
              <a:t>5</a:t>
            </a:fld>
            <a:endParaRPr lang="en-AE"/>
          </a:p>
        </p:txBody>
      </p:sp>
    </p:spTree>
    <p:extLst>
      <p:ext uri="{BB962C8B-B14F-4D97-AF65-F5344CB8AC3E}">
        <p14:creationId xmlns:p14="http://schemas.microsoft.com/office/powerpoint/2010/main" val="1952790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dirty="0"/>
              <a:t>Our attack partitions the volumetric image into small 3D patches. After taking DCT of each patch, it performs three oprations which are quantization, differentiable rounding and de-quantization. These three operations result in some DCT coefficients being set to zero. In this process, a quantization table “q” is used which is learned via iterative optimization. To get back voxel-domain image, </a:t>
            </a:r>
            <a:r>
              <a:rPr lang="en-US" dirty="0"/>
              <a:t>w</a:t>
            </a:r>
            <a:r>
              <a:rPr lang="en-AE" dirty="0"/>
              <a:t>e take inverse DCT of the perturbed frequency-domain data. </a:t>
            </a:r>
          </a:p>
        </p:txBody>
      </p:sp>
      <p:sp>
        <p:nvSpPr>
          <p:cNvPr id="4" name="Slide Number Placeholder 3"/>
          <p:cNvSpPr>
            <a:spLocks noGrp="1"/>
          </p:cNvSpPr>
          <p:nvPr>
            <p:ph type="sldNum" sz="quarter" idx="5"/>
          </p:nvPr>
        </p:nvSpPr>
        <p:spPr/>
        <p:txBody>
          <a:bodyPr/>
          <a:lstStyle/>
          <a:p>
            <a:fld id="{014A81FC-C6BA-E947-91D9-FD29F4316178}" type="slidenum">
              <a:rPr lang="en-AE" smtClean="0"/>
              <a:t>7</a:t>
            </a:fld>
            <a:endParaRPr lang="en-AE"/>
          </a:p>
        </p:txBody>
      </p:sp>
    </p:spTree>
    <p:extLst>
      <p:ext uri="{BB962C8B-B14F-4D97-AF65-F5344CB8AC3E}">
        <p14:creationId xmlns:p14="http://schemas.microsoft.com/office/powerpoint/2010/main" val="3585884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dirty="0"/>
              <a:t>Quantization, differentible rounding and de-quantization of DCT coefficients</a:t>
            </a:r>
          </a:p>
        </p:txBody>
      </p:sp>
      <p:sp>
        <p:nvSpPr>
          <p:cNvPr id="4" name="Slide Number Placeholder 3"/>
          <p:cNvSpPr>
            <a:spLocks noGrp="1"/>
          </p:cNvSpPr>
          <p:nvPr>
            <p:ph type="sldNum" sz="quarter" idx="5"/>
          </p:nvPr>
        </p:nvSpPr>
        <p:spPr/>
        <p:txBody>
          <a:bodyPr/>
          <a:lstStyle/>
          <a:p>
            <a:fld id="{014A81FC-C6BA-E947-91D9-FD29F4316178}" type="slidenum">
              <a:rPr lang="en-AE" smtClean="0"/>
              <a:t>8</a:t>
            </a:fld>
            <a:endParaRPr lang="en-AE"/>
          </a:p>
        </p:txBody>
      </p:sp>
    </p:spTree>
    <p:extLst>
      <p:ext uri="{BB962C8B-B14F-4D97-AF65-F5344CB8AC3E}">
        <p14:creationId xmlns:p14="http://schemas.microsoft.com/office/powerpoint/2010/main" val="2822329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dirty="0"/>
              <a:t>We learn quatization table q while maximizing the Dice loss and minimizing the SSIM loss between clean and adversarial image. To restrict the perturbation in frequency-domain, we constrain the value of quantization table with a bound </a:t>
            </a:r>
            <a:r>
              <a:rPr lang="en-US" dirty="0"/>
              <a:t>Q</a:t>
            </a:r>
            <a:r>
              <a:rPr lang="en-AE" dirty="0"/>
              <a:t>_max</a:t>
            </a:r>
          </a:p>
        </p:txBody>
      </p:sp>
      <p:sp>
        <p:nvSpPr>
          <p:cNvPr id="4" name="Slide Number Placeholder 3"/>
          <p:cNvSpPr>
            <a:spLocks noGrp="1"/>
          </p:cNvSpPr>
          <p:nvPr>
            <p:ph type="sldNum" sz="quarter" idx="5"/>
          </p:nvPr>
        </p:nvSpPr>
        <p:spPr/>
        <p:txBody>
          <a:bodyPr/>
          <a:lstStyle/>
          <a:p>
            <a:fld id="{014A81FC-C6BA-E947-91D9-FD29F4316178}" type="slidenum">
              <a:rPr lang="en-AE" smtClean="0"/>
              <a:t>9</a:t>
            </a:fld>
            <a:endParaRPr lang="en-AE"/>
          </a:p>
        </p:txBody>
      </p:sp>
    </p:spTree>
    <p:extLst>
      <p:ext uri="{BB962C8B-B14F-4D97-AF65-F5344CB8AC3E}">
        <p14:creationId xmlns:p14="http://schemas.microsoft.com/office/powerpoint/2010/main" val="2091793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dirty="0"/>
              <a:t>This diagram gives overall view of our proposed attack.</a:t>
            </a:r>
          </a:p>
        </p:txBody>
      </p:sp>
      <p:sp>
        <p:nvSpPr>
          <p:cNvPr id="4" name="Slide Number Placeholder 3"/>
          <p:cNvSpPr>
            <a:spLocks noGrp="1"/>
          </p:cNvSpPr>
          <p:nvPr>
            <p:ph type="sldNum" sz="quarter" idx="5"/>
          </p:nvPr>
        </p:nvSpPr>
        <p:spPr/>
        <p:txBody>
          <a:bodyPr/>
          <a:lstStyle/>
          <a:p>
            <a:fld id="{014A81FC-C6BA-E947-91D9-FD29F4316178}" type="slidenum">
              <a:rPr lang="en-AE" smtClean="0"/>
              <a:t>10</a:t>
            </a:fld>
            <a:endParaRPr lang="en-AE"/>
          </a:p>
        </p:txBody>
      </p:sp>
    </p:spTree>
    <p:extLst>
      <p:ext uri="{BB962C8B-B14F-4D97-AF65-F5344CB8AC3E}">
        <p14:creationId xmlns:p14="http://schemas.microsoft.com/office/powerpoint/2010/main" val="2486922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10/24/23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10/24/23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10/24/23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10/24/23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10/24/23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10/24/23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10/24/23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10/24/23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10/24/23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1">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3">
            <a:extLst>
              <a:ext uri="{FF2B5EF4-FFF2-40B4-BE49-F238E27FC236}">
                <a16:creationId xmlns:a16="http://schemas.microsoft.com/office/drawing/2014/main" id="{A93D97C6-63EF-4CA6-B01D-25E2772DC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CD8F0A-FBC1-A5A6-CCBB-B3C5E257A9A5}"/>
              </a:ext>
            </a:extLst>
          </p:cNvPr>
          <p:cNvSpPr>
            <a:spLocks noGrp="1"/>
          </p:cNvSpPr>
          <p:nvPr>
            <p:ph type="ctrTitle"/>
          </p:nvPr>
        </p:nvSpPr>
        <p:spPr>
          <a:xfrm>
            <a:off x="5100824" y="685800"/>
            <a:ext cx="6176776" cy="1485900"/>
          </a:xfrm>
        </p:spPr>
        <p:txBody>
          <a:bodyPr vert="horz" lIns="91440" tIns="45720" rIns="91440" bIns="45720" rtlCol="0" anchor="t">
            <a:normAutofit/>
          </a:bodyPr>
          <a:lstStyle/>
          <a:p>
            <a:pPr algn="l"/>
            <a:r>
              <a:rPr lang="en-US" sz="2800" dirty="0"/>
              <a:t>Frequency Domain Adversarial Training for Robust Volumetric Medical Segmentation</a:t>
            </a:r>
          </a:p>
        </p:txBody>
      </p:sp>
      <p:pic>
        <p:nvPicPr>
          <p:cNvPr id="7" name="Picture 6" descr="A black background with red text&#10;&#10;Description automatically generated">
            <a:extLst>
              <a:ext uri="{FF2B5EF4-FFF2-40B4-BE49-F238E27FC236}">
                <a16:creationId xmlns:a16="http://schemas.microsoft.com/office/drawing/2014/main" id="{E5147055-7B4B-C993-3EC6-9BE0DEDF2DB3}"/>
              </a:ext>
            </a:extLst>
          </p:cNvPr>
          <p:cNvPicPr>
            <a:picLocks noChangeAspect="1"/>
          </p:cNvPicPr>
          <p:nvPr/>
        </p:nvPicPr>
        <p:blipFill>
          <a:blip r:embed="rId3"/>
          <a:stretch>
            <a:fillRect/>
          </a:stretch>
        </p:blipFill>
        <p:spPr>
          <a:xfrm>
            <a:off x="634276" y="2759679"/>
            <a:ext cx="3093388" cy="1337889"/>
          </a:xfrm>
          <a:prstGeom prst="rect">
            <a:avLst/>
          </a:prstGeom>
        </p:spPr>
      </p:pic>
      <p:sp>
        <p:nvSpPr>
          <p:cNvPr id="20" name="Rectangle 15">
            <a:extLst>
              <a:ext uri="{FF2B5EF4-FFF2-40B4-BE49-F238E27FC236}">
                <a16:creationId xmlns:a16="http://schemas.microsoft.com/office/drawing/2014/main" id="{5DA4A40B-EDCE-42FC-B189-AEFB4F82E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00207851-C77F-283B-F3EF-98A5EC258998}"/>
              </a:ext>
            </a:extLst>
          </p:cNvPr>
          <p:cNvSpPr>
            <a:spLocks noGrp="1"/>
          </p:cNvSpPr>
          <p:nvPr>
            <p:ph type="subTitle" idx="1"/>
          </p:nvPr>
        </p:nvSpPr>
        <p:spPr>
          <a:xfrm>
            <a:off x="5100823" y="2286000"/>
            <a:ext cx="6972115" cy="3581400"/>
          </a:xfrm>
        </p:spPr>
        <p:txBody>
          <a:bodyPr vert="horz" lIns="91440" tIns="45720" rIns="91440" bIns="45720" rtlCol="0">
            <a:normAutofit/>
          </a:bodyPr>
          <a:lstStyle/>
          <a:p>
            <a:pPr marL="384048" indent="-384048" algn="l">
              <a:lnSpc>
                <a:spcPct val="94000"/>
              </a:lnSpc>
              <a:spcAft>
                <a:spcPts val="200"/>
              </a:spcAft>
            </a:pPr>
            <a:endParaRPr lang="en-US" dirty="0"/>
          </a:p>
          <a:p>
            <a:pPr marL="384048" indent="-384048" algn="l">
              <a:lnSpc>
                <a:spcPct val="94000"/>
              </a:lnSpc>
              <a:spcAft>
                <a:spcPts val="200"/>
              </a:spcAft>
            </a:pPr>
            <a:r>
              <a:rPr lang="en-US" dirty="0"/>
              <a:t>Asif Hanif, Muzammal Naseer, Salman Khan, </a:t>
            </a:r>
          </a:p>
          <a:p>
            <a:pPr marL="384048" indent="-384048" algn="l">
              <a:lnSpc>
                <a:spcPct val="94000"/>
              </a:lnSpc>
              <a:spcAft>
                <a:spcPts val="200"/>
              </a:spcAft>
            </a:pPr>
            <a:r>
              <a:rPr lang="en-US" dirty="0"/>
              <a:t>Mubarak Shah, Fahad Shahbaz Khan</a:t>
            </a:r>
          </a:p>
          <a:p>
            <a:pPr marL="384048" indent="-384048" algn="l">
              <a:lnSpc>
                <a:spcPct val="94000"/>
              </a:lnSpc>
              <a:spcAft>
                <a:spcPts val="200"/>
              </a:spcAft>
            </a:pPr>
            <a:endParaRPr lang="en-US" dirty="0"/>
          </a:p>
          <a:p>
            <a:pPr marL="384048" indent="-384048" algn="l">
              <a:lnSpc>
                <a:spcPct val="94000"/>
              </a:lnSpc>
              <a:spcAft>
                <a:spcPts val="200"/>
              </a:spcAft>
            </a:pPr>
            <a:endParaRPr lang="en-US" dirty="0"/>
          </a:p>
          <a:p>
            <a:pPr marL="384048" indent="-384048" algn="l">
              <a:lnSpc>
                <a:spcPct val="94000"/>
              </a:lnSpc>
              <a:spcAft>
                <a:spcPts val="200"/>
              </a:spcAft>
            </a:pPr>
            <a:endParaRPr lang="en-US" dirty="0"/>
          </a:p>
          <a:p>
            <a:pPr marL="384048" marR="0" lvl="0" indent="-384048" algn="l">
              <a:lnSpc>
                <a:spcPct val="94000"/>
              </a:lnSpc>
              <a:spcBef>
                <a:spcPts val="720"/>
              </a:spcBef>
              <a:spcAft>
                <a:spcPts val="200"/>
              </a:spcAft>
              <a:buClr>
                <a:schemeClr val="dk1"/>
              </a:buClr>
              <a:buSzPts val="3600"/>
              <a:buFont typeface="Franklin Gothic Book" panose="020B0503020102020204" pitchFamily="34" charset="0"/>
              <a:buNone/>
            </a:pPr>
            <a:r>
              <a:rPr lang="en-US" sz="1400" b="0" i="0" dirty="0">
                <a:effectLst/>
                <a:latin typeface="Verdana" panose="020B0604030504040204" pitchFamily="34" charset="0"/>
                <a:ea typeface="Verdana" panose="020B0604030504040204" pitchFamily="34" charset="0"/>
                <a:cs typeface="Verdana" panose="020B0604030504040204" pitchFamily="34" charset="0"/>
              </a:rPr>
              <a:t>Mohamed Bin Zayed University of Artificial Intelligence (MBZUAI), UAE</a:t>
            </a:r>
          </a:p>
          <a:p>
            <a:pPr marL="384048" marR="0" lvl="0" indent="-384048" algn="l">
              <a:lnSpc>
                <a:spcPct val="94000"/>
              </a:lnSpc>
              <a:spcBef>
                <a:spcPts val="720"/>
              </a:spcBef>
              <a:spcAft>
                <a:spcPts val="200"/>
              </a:spcAft>
              <a:buClr>
                <a:schemeClr val="dk1"/>
              </a:buClr>
              <a:buSzPts val="3600"/>
              <a:buFont typeface="Franklin Gothic Book" panose="020B0503020102020204" pitchFamily="34" charset="0"/>
              <a:buNone/>
            </a:pPr>
            <a:r>
              <a:rPr lang="en-US" sz="1400" b="0" i="0" dirty="0">
                <a:effectLst/>
                <a:latin typeface="Verdana" panose="020B0604030504040204" pitchFamily="34" charset="0"/>
                <a:ea typeface="Verdana" panose="020B0604030504040204" pitchFamily="34" charset="0"/>
                <a:cs typeface="Verdana" panose="020B0604030504040204" pitchFamily="34" charset="0"/>
              </a:rPr>
              <a:t>University of Central Florida (UCF), USA</a:t>
            </a:r>
          </a:p>
          <a:p>
            <a:pPr marL="384048" marR="0" lvl="0" indent="-384048" algn="l">
              <a:lnSpc>
                <a:spcPct val="94000"/>
              </a:lnSpc>
              <a:spcBef>
                <a:spcPts val="720"/>
              </a:spcBef>
              <a:spcAft>
                <a:spcPts val="200"/>
              </a:spcAft>
              <a:buClr>
                <a:schemeClr val="dk1"/>
              </a:buClr>
              <a:buSzPts val="3600"/>
              <a:buFont typeface="Franklin Gothic Book" panose="020B0503020102020204" pitchFamily="34" charset="0"/>
              <a:buNone/>
            </a:pPr>
            <a:r>
              <a:rPr lang="en-US" sz="1400" b="0" i="0" dirty="0">
                <a:effectLst/>
                <a:latin typeface="Verdana" panose="020B0604030504040204" pitchFamily="34" charset="0"/>
                <a:ea typeface="Verdana" panose="020B0604030504040204" pitchFamily="34" charset="0"/>
                <a:cs typeface="Verdana" panose="020B0604030504040204" pitchFamily="34" charset="0"/>
              </a:rPr>
              <a:t>Linköping University, Sweden</a:t>
            </a:r>
          </a:p>
        </p:txBody>
      </p:sp>
    </p:spTree>
    <p:extLst>
      <p:ext uri="{BB962C8B-B14F-4D97-AF65-F5344CB8AC3E}">
        <p14:creationId xmlns:p14="http://schemas.microsoft.com/office/powerpoint/2010/main" val="3931909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E9384-7492-0C89-D562-CA57299C2390}"/>
              </a:ext>
            </a:extLst>
          </p:cNvPr>
          <p:cNvSpPr>
            <a:spLocks noGrp="1"/>
          </p:cNvSpPr>
          <p:nvPr>
            <p:ph type="title"/>
          </p:nvPr>
        </p:nvSpPr>
        <p:spPr/>
        <p:txBody>
          <a:bodyPr/>
          <a:lstStyle/>
          <a:p>
            <a:r>
              <a:rPr lang="en-AE" dirty="0"/>
              <a:t>Volumetric Adversarial Frequency Domain Attack (VAFA)</a:t>
            </a:r>
          </a:p>
        </p:txBody>
      </p:sp>
      <p:pic>
        <p:nvPicPr>
          <p:cNvPr id="4" name="Picture 3">
            <a:extLst>
              <a:ext uri="{FF2B5EF4-FFF2-40B4-BE49-F238E27FC236}">
                <a16:creationId xmlns:a16="http://schemas.microsoft.com/office/drawing/2014/main" id="{F8717B2A-F0C6-A7C1-47DB-784C1E7240E0}"/>
              </a:ext>
            </a:extLst>
          </p:cNvPr>
          <p:cNvPicPr>
            <a:picLocks noChangeAspect="1"/>
          </p:cNvPicPr>
          <p:nvPr/>
        </p:nvPicPr>
        <p:blipFill>
          <a:blip r:embed="rId3"/>
          <a:stretch>
            <a:fillRect/>
          </a:stretch>
        </p:blipFill>
        <p:spPr>
          <a:xfrm>
            <a:off x="1371600" y="2519518"/>
            <a:ext cx="9982200" cy="2372817"/>
          </a:xfrm>
          <a:prstGeom prst="rect">
            <a:avLst/>
          </a:prstGeom>
        </p:spPr>
      </p:pic>
      <p:pic>
        <p:nvPicPr>
          <p:cNvPr id="5" name="Picture 4">
            <a:extLst>
              <a:ext uri="{FF2B5EF4-FFF2-40B4-BE49-F238E27FC236}">
                <a16:creationId xmlns:a16="http://schemas.microsoft.com/office/drawing/2014/main" id="{64A17438-FA1C-04E6-0157-464650367D2C}"/>
              </a:ext>
            </a:extLst>
          </p:cNvPr>
          <p:cNvPicPr>
            <a:picLocks noChangeAspect="1"/>
          </p:cNvPicPr>
          <p:nvPr/>
        </p:nvPicPr>
        <p:blipFill>
          <a:blip r:embed="rId4"/>
          <a:stretch>
            <a:fillRect/>
          </a:stretch>
        </p:blipFill>
        <p:spPr>
          <a:xfrm>
            <a:off x="1524000" y="5592051"/>
            <a:ext cx="4254500" cy="774700"/>
          </a:xfrm>
          <a:prstGeom prst="rect">
            <a:avLst/>
          </a:prstGeom>
        </p:spPr>
      </p:pic>
    </p:spTree>
    <p:extLst>
      <p:ext uri="{BB962C8B-B14F-4D97-AF65-F5344CB8AC3E}">
        <p14:creationId xmlns:p14="http://schemas.microsoft.com/office/powerpoint/2010/main" val="3321371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E9384-7492-0C89-D562-CA57299C2390}"/>
              </a:ext>
            </a:extLst>
          </p:cNvPr>
          <p:cNvSpPr>
            <a:spLocks noGrp="1"/>
          </p:cNvSpPr>
          <p:nvPr>
            <p:ph type="title"/>
          </p:nvPr>
        </p:nvSpPr>
        <p:spPr/>
        <p:txBody>
          <a:bodyPr/>
          <a:lstStyle/>
          <a:p>
            <a:r>
              <a:rPr lang="en-AE" dirty="0"/>
              <a:t>Volumetric Adversarial Frequency Domain Attack (VAFA)</a:t>
            </a:r>
          </a:p>
        </p:txBody>
      </p:sp>
      <p:pic>
        <p:nvPicPr>
          <p:cNvPr id="3" name="Picture 2">
            <a:extLst>
              <a:ext uri="{FF2B5EF4-FFF2-40B4-BE49-F238E27FC236}">
                <a16:creationId xmlns:a16="http://schemas.microsoft.com/office/drawing/2014/main" id="{5B98B5EB-9652-B8F8-2BED-FB70B986E257}"/>
              </a:ext>
            </a:extLst>
          </p:cNvPr>
          <p:cNvPicPr>
            <a:picLocks noChangeAspect="1"/>
          </p:cNvPicPr>
          <p:nvPr/>
        </p:nvPicPr>
        <p:blipFill>
          <a:blip r:embed="rId3"/>
          <a:stretch>
            <a:fillRect/>
          </a:stretch>
        </p:blipFill>
        <p:spPr>
          <a:xfrm>
            <a:off x="1498600" y="2171700"/>
            <a:ext cx="9144000" cy="4589253"/>
          </a:xfrm>
          <a:prstGeom prst="rect">
            <a:avLst/>
          </a:prstGeom>
        </p:spPr>
      </p:pic>
    </p:spTree>
    <p:extLst>
      <p:ext uri="{BB962C8B-B14F-4D97-AF65-F5344CB8AC3E}">
        <p14:creationId xmlns:p14="http://schemas.microsoft.com/office/powerpoint/2010/main" val="2911707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AFAC5-404C-5BE0-2F59-3C022892D149}"/>
              </a:ext>
            </a:extLst>
          </p:cNvPr>
          <p:cNvSpPr>
            <a:spLocks noGrp="1"/>
          </p:cNvSpPr>
          <p:nvPr>
            <p:ph type="title"/>
          </p:nvPr>
        </p:nvSpPr>
        <p:spPr/>
        <p:txBody>
          <a:bodyPr/>
          <a:lstStyle/>
          <a:p>
            <a:r>
              <a:rPr lang="en-AE" dirty="0"/>
              <a:t>Volumetric Adversarial Frequency Domain Training (VAFT)</a:t>
            </a:r>
          </a:p>
        </p:txBody>
      </p:sp>
    </p:spTree>
    <p:extLst>
      <p:ext uri="{BB962C8B-B14F-4D97-AF65-F5344CB8AC3E}">
        <p14:creationId xmlns:p14="http://schemas.microsoft.com/office/powerpoint/2010/main" val="3996340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619AB-AEEF-CA8F-4576-D4AFF5FAA982}"/>
              </a:ext>
            </a:extLst>
          </p:cNvPr>
          <p:cNvSpPr>
            <a:spLocks noGrp="1"/>
          </p:cNvSpPr>
          <p:nvPr>
            <p:ph type="title"/>
          </p:nvPr>
        </p:nvSpPr>
        <p:spPr/>
        <p:txBody>
          <a:bodyPr/>
          <a:lstStyle/>
          <a:p>
            <a:r>
              <a:rPr lang="en-AE" dirty="0"/>
              <a:t>Volumetric Adversarial Frequency Domain Training (VAFT)</a:t>
            </a:r>
          </a:p>
        </p:txBody>
      </p:sp>
      <p:pic>
        <p:nvPicPr>
          <p:cNvPr id="4" name="Picture 3">
            <a:extLst>
              <a:ext uri="{FF2B5EF4-FFF2-40B4-BE49-F238E27FC236}">
                <a16:creationId xmlns:a16="http://schemas.microsoft.com/office/drawing/2014/main" id="{48C145BD-2789-B7C2-BEE0-3F1EC27719D3}"/>
              </a:ext>
            </a:extLst>
          </p:cNvPr>
          <p:cNvPicPr>
            <a:picLocks noChangeAspect="1"/>
          </p:cNvPicPr>
          <p:nvPr/>
        </p:nvPicPr>
        <p:blipFill>
          <a:blip r:embed="rId3"/>
          <a:stretch>
            <a:fillRect/>
          </a:stretch>
        </p:blipFill>
        <p:spPr>
          <a:xfrm>
            <a:off x="835572" y="2816772"/>
            <a:ext cx="11059511" cy="865526"/>
          </a:xfrm>
          <a:prstGeom prst="rect">
            <a:avLst/>
          </a:prstGeom>
        </p:spPr>
      </p:pic>
      <p:pic>
        <p:nvPicPr>
          <p:cNvPr id="5" name="Picture 4">
            <a:extLst>
              <a:ext uri="{FF2B5EF4-FFF2-40B4-BE49-F238E27FC236}">
                <a16:creationId xmlns:a16="http://schemas.microsoft.com/office/drawing/2014/main" id="{46057CD4-F75E-2767-DAAD-8C35E3CCF45B}"/>
              </a:ext>
            </a:extLst>
          </p:cNvPr>
          <p:cNvPicPr>
            <a:picLocks noChangeAspect="1"/>
          </p:cNvPicPr>
          <p:nvPr/>
        </p:nvPicPr>
        <p:blipFill>
          <a:blip r:embed="rId4"/>
          <a:stretch>
            <a:fillRect/>
          </a:stretch>
        </p:blipFill>
        <p:spPr>
          <a:xfrm>
            <a:off x="2362200" y="4330700"/>
            <a:ext cx="7467600" cy="711200"/>
          </a:xfrm>
          <a:prstGeom prst="rect">
            <a:avLst/>
          </a:prstGeom>
        </p:spPr>
      </p:pic>
    </p:spTree>
    <p:extLst>
      <p:ext uri="{BB962C8B-B14F-4D97-AF65-F5344CB8AC3E}">
        <p14:creationId xmlns:p14="http://schemas.microsoft.com/office/powerpoint/2010/main" val="191460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619AB-AEEF-CA8F-4576-D4AFF5FAA982}"/>
              </a:ext>
            </a:extLst>
          </p:cNvPr>
          <p:cNvSpPr>
            <a:spLocks noGrp="1"/>
          </p:cNvSpPr>
          <p:nvPr>
            <p:ph type="title"/>
          </p:nvPr>
        </p:nvSpPr>
        <p:spPr/>
        <p:txBody>
          <a:bodyPr/>
          <a:lstStyle/>
          <a:p>
            <a:r>
              <a:rPr lang="en-AE" dirty="0"/>
              <a:t>Volumetric Adversarial Frequency Domain Training (VAFT)</a:t>
            </a:r>
          </a:p>
        </p:txBody>
      </p:sp>
      <p:pic>
        <p:nvPicPr>
          <p:cNvPr id="4" name="Content Placeholder 3">
            <a:extLst>
              <a:ext uri="{FF2B5EF4-FFF2-40B4-BE49-F238E27FC236}">
                <a16:creationId xmlns:a16="http://schemas.microsoft.com/office/drawing/2014/main" id="{2E755B6C-80B8-6245-582D-5D8750377C96}"/>
              </a:ext>
            </a:extLst>
          </p:cNvPr>
          <p:cNvPicPr>
            <a:picLocks noGrp="1" noChangeAspect="1"/>
          </p:cNvPicPr>
          <p:nvPr>
            <p:ph idx="1"/>
          </p:nvPr>
        </p:nvPicPr>
        <p:blipFill>
          <a:blip r:embed="rId3"/>
          <a:stretch>
            <a:fillRect/>
          </a:stretch>
        </p:blipFill>
        <p:spPr>
          <a:xfrm>
            <a:off x="1419333" y="2028825"/>
            <a:ext cx="9747268" cy="4586287"/>
          </a:xfrm>
          <a:prstGeom prst="rect">
            <a:avLst/>
          </a:prstGeom>
        </p:spPr>
      </p:pic>
    </p:spTree>
    <p:extLst>
      <p:ext uri="{BB962C8B-B14F-4D97-AF65-F5344CB8AC3E}">
        <p14:creationId xmlns:p14="http://schemas.microsoft.com/office/powerpoint/2010/main" val="2686139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619AB-AEEF-CA8F-4576-D4AFF5FAA982}"/>
              </a:ext>
            </a:extLst>
          </p:cNvPr>
          <p:cNvSpPr>
            <a:spLocks noGrp="1"/>
          </p:cNvSpPr>
          <p:nvPr>
            <p:ph type="title"/>
          </p:nvPr>
        </p:nvSpPr>
        <p:spPr/>
        <p:txBody>
          <a:bodyPr/>
          <a:lstStyle/>
          <a:p>
            <a:r>
              <a:rPr lang="en-AE" dirty="0"/>
              <a:t>Volumetric Adversarial Frequency Domain Training (VAFT)</a:t>
            </a:r>
          </a:p>
        </p:txBody>
      </p:sp>
      <p:pic>
        <p:nvPicPr>
          <p:cNvPr id="6" name="Picture 5">
            <a:extLst>
              <a:ext uri="{FF2B5EF4-FFF2-40B4-BE49-F238E27FC236}">
                <a16:creationId xmlns:a16="http://schemas.microsoft.com/office/drawing/2014/main" id="{D9EFFDE1-944B-768E-6707-ED85FC69BEFA}"/>
              </a:ext>
            </a:extLst>
          </p:cNvPr>
          <p:cNvPicPr>
            <a:picLocks noChangeAspect="1"/>
          </p:cNvPicPr>
          <p:nvPr/>
        </p:nvPicPr>
        <p:blipFill>
          <a:blip r:embed="rId3"/>
          <a:stretch>
            <a:fillRect/>
          </a:stretch>
        </p:blipFill>
        <p:spPr>
          <a:xfrm>
            <a:off x="1371599" y="2171700"/>
            <a:ext cx="10011267" cy="4572000"/>
          </a:xfrm>
          <a:prstGeom prst="rect">
            <a:avLst/>
          </a:prstGeom>
        </p:spPr>
      </p:pic>
    </p:spTree>
    <p:extLst>
      <p:ext uri="{BB962C8B-B14F-4D97-AF65-F5344CB8AC3E}">
        <p14:creationId xmlns:p14="http://schemas.microsoft.com/office/powerpoint/2010/main" val="296369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050A-07E5-A717-84D1-13E28B9A4C6E}"/>
              </a:ext>
            </a:extLst>
          </p:cNvPr>
          <p:cNvSpPr>
            <a:spLocks noGrp="1"/>
          </p:cNvSpPr>
          <p:nvPr>
            <p:ph type="title"/>
          </p:nvPr>
        </p:nvSpPr>
        <p:spPr/>
        <p:txBody>
          <a:bodyPr/>
          <a:lstStyle/>
          <a:p>
            <a:r>
              <a:rPr lang="en-AE" dirty="0"/>
              <a:t>Results</a:t>
            </a:r>
          </a:p>
        </p:txBody>
      </p:sp>
      <p:sp>
        <p:nvSpPr>
          <p:cNvPr id="3" name="Content Placeholder 2">
            <a:extLst>
              <a:ext uri="{FF2B5EF4-FFF2-40B4-BE49-F238E27FC236}">
                <a16:creationId xmlns:a16="http://schemas.microsoft.com/office/drawing/2014/main" id="{F68E481F-D7EF-B6DE-39BE-C1EE0713BD62}"/>
              </a:ext>
            </a:extLst>
          </p:cNvPr>
          <p:cNvSpPr>
            <a:spLocks noGrp="1"/>
          </p:cNvSpPr>
          <p:nvPr>
            <p:ph idx="1"/>
          </p:nvPr>
        </p:nvSpPr>
        <p:spPr/>
        <p:txBody>
          <a:bodyPr/>
          <a:lstStyle/>
          <a:p>
            <a:r>
              <a:rPr lang="en-AE" b="1" dirty="0"/>
              <a:t>Segmentation Models</a:t>
            </a:r>
            <a:r>
              <a:rPr lang="en-AE" dirty="0"/>
              <a:t>: UNETR and UNETR++</a:t>
            </a:r>
          </a:p>
          <a:p>
            <a:r>
              <a:rPr lang="en-AE" b="1" dirty="0"/>
              <a:t>Datasets</a:t>
            </a:r>
            <a:r>
              <a:rPr lang="en-AE" dirty="0"/>
              <a:t>: Synapse and ACDC</a:t>
            </a:r>
          </a:p>
          <a:p>
            <a:r>
              <a:rPr lang="en-AE" b="1" dirty="0"/>
              <a:t>Baseline Attacks</a:t>
            </a:r>
            <a:r>
              <a:rPr lang="en-AE" dirty="0"/>
              <a:t>: PGD, FGSM, BIM, GN</a:t>
            </a:r>
          </a:p>
          <a:p>
            <a:r>
              <a:rPr lang="en-AE" b="1" dirty="0"/>
              <a:t>Evaluation Metrics</a:t>
            </a:r>
            <a:r>
              <a:rPr lang="en-AE" dirty="0"/>
              <a:t>:  Dice Score, HD95 Distance, LPIPS</a:t>
            </a:r>
          </a:p>
          <a:p>
            <a:r>
              <a:rPr lang="en-AE" b="1" dirty="0"/>
              <a:t>Programming Framework</a:t>
            </a:r>
            <a:r>
              <a:rPr lang="en-AE" dirty="0"/>
              <a:t>: Pytorch</a:t>
            </a:r>
          </a:p>
          <a:p>
            <a:endParaRPr lang="en-AE" dirty="0"/>
          </a:p>
        </p:txBody>
      </p:sp>
    </p:spTree>
    <p:extLst>
      <p:ext uri="{BB962C8B-B14F-4D97-AF65-F5344CB8AC3E}">
        <p14:creationId xmlns:p14="http://schemas.microsoft.com/office/powerpoint/2010/main" val="84823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E9384-7492-0C89-D562-CA57299C2390}"/>
              </a:ext>
            </a:extLst>
          </p:cNvPr>
          <p:cNvSpPr>
            <a:spLocks noGrp="1"/>
          </p:cNvSpPr>
          <p:nvPr>
            <p:ph type="title"/>
          </p:nvPr>
        </p:nvSpPr>
        <p:spPr/>
        <p:txBody>
          <a:bodyPr/>
          <a:lstStyle/>
          <a:p>
            <a:r>
              <a:rPr lang="en-AE" dirty="0"/>
              <a:t>Volumetric Adversarial Frequency Domain Attack (VAFA)</a:t>
            </a:r>
          </a:p>
        </p:txBody>
      </p:sp>
      <p:pic>
        <p:nvPicPr>
          <p:cNvPr id="4" name="Content Placeholder 3">
            <a:extLst>
              <a:ext uri="{FF2B5EF4-FFF2-40B4-BE49-F238E27FC236}">
                <a16:creationId xmlns:a16="http://schemas.microsoft.com/office/drawing/2014/main" id="{AA5FFBFF-4882-CE4D-7A60-0C865712154C}"/>
              </a:ext>
            </a:extLst>
          </p:cNvPr>
          <p:cNvPicPr>
            <a:picLocks noGrp="1" noChangeAspect="1"/>
          </p:cNvPicPr>
          <p:nvPr>
            <p:ph idx="1"/>
          </p:nvPr>
        </p:nvPicPr>
        <p:blipFill>
          <a:blip r:embed="rId3"/>
          <a:stretch>
            <a:fillRect/>
          </a:stretch>
        </p:blipFill>
        <p:spPr>
          <a:xfrm>
            <a:off x="799469" y="3070347"/>
            <a:ext cx="11243582" cy="2768845"/>
          </a:xfrm>
          <a:prstGeom prst="rect">
            <a:avLst/>
          </a:prstGeom>
        </p:spPr>
      </p:pic>
    </p:spTree>
    <p:extLst>
      <p:ext uri="{BB962C8B-B14F-4D97-AF65-F5344CB8AC3E}">
        <p14:creationId xmlns:p14="http://schemas.microsoft.com/office/powerpoint/2010/main" val="277073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E9384-7492-0C89-D562-CA57299C2390}"/>
              </a:ext>
            </a:extLst>
          </p:cNvPr>
          <p:cNvSpPr>
            <a:spLocks noGrp="1"/>
          </p:cNvSpPr>
          <p:nvPr>
            <p:ph type="title"/>
          </p:nvPr>
        </p:nvSpPr>
        <p:spPr/>
        <p:txBody>
          <a:bodyPr/>
          <a:lstStyle/>
          <a:p>
            <a:r>
              <a:rPr lang="en-AE" dirty="0"/>
              <a:t>Volumetric Adversarial Frequency Domain Attack (VAFA)</a:t>
            </a:r>
          </a:p>
        </p:txBody>
      </p:sp>
      <p:pic>
        <p:nvPicPr>
          <p:cNvPr id="6" name="Content Placeholder 5">
            <a:extLst>
              <a:ext uri="{FF2B5EF4-FFF2-40B4-BE49-F238E27FC236}">
                <a16:creationId xmlns:a16="http://schemas.microsoft.com/office/drawing/2014/main" id="{E487F499-B2CF-4BB1-8931-D0903C2CABA9}"/>
              </a:ext>
            </a:extLst>
          </p:cNvPr>
          <p:cNvPicPr>
            <a:picLocks noGrp="1" noChangeAspect="1"/>
          </p:cNvPicPr>
          <p:nvPr>
            <p:ph idx="1"/>
          </p:nvPr>
        </p:nvPicPr>
        <p:blipFill>
          <a:blip r:embed="rId3"/>
          <a:stretch>
            <a:fillRect/>
          </a:stretch>
        </p:blipFill>
        <p:spPr>
          <a:xfrm>
            <a:off x="1485900" y="2057396"/>
            <a:ext cx="9715500" cy="4669465"/>
          </a:xfrm>
          <a:prstGeom prst="rect">
            <a:avLst/>
          </a:prstGeom>
        </p:spPr>
      </p:pic>
    </p:spTree>
    <p:extLst>
      <p:ext uri="{BB962C8B-B14F-4D97-AF65-F5344CB8AC3E}">
        <p14:creationId xmlns:p14="http://schemas.microsoft.com/office/powerpoint/2010/main" val="1601706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6A73E-981F-94B0-65C3-09B0D16D1015}"/>
              </a:ext>
            </a:extLst>
          </p:cNvPr>
          <p:cNvSpPr>
            <a:spLocks noGrp="1"/>
          </p:cNvSpPr>
          <p:nvPr>
            <p:ph type="title"/>
          </p:nvPr>
        </p:nvSpPr>
        <p:spPr/>
        <p:txBody>
          <a:bodyPr/>
          <a:lstStyle/>
          <a:p>
            <a:r>
              <a:rPr lang="en-AE" dirty="0"/>
              <a:t>Volumetric Adversarial Frequency Domain Training (VAFT)</a:t>
            </a:r>
          </a:p>
        </p:txBody>
      </p:sp>
      <p:pic>
        <p:nvPicPr>
          <p:cNvPr id="6" name="Content Placeholder 5">
            <a:extLst>
              <a:ext uri="{FF2B5EF4-FFF2-40B4-BE49-F238E27FC236}">
                <a16:creationId xmlns:a16="http://schemas.microsoft.com/office/drawing/2014/main" id="{3FC20964-AA24-348F-661B-6C6A8DC8EF4E}"/>
              </a:ext>
            </a:extLst>
          </p:cNvPr>
          <p:cNvPicPr>
            <a:picLocks noGrp="1" noChangeAspect="1"/>
          </p:cNvPicPr>
          <p:nvPr>
            <p:ph idx="1"/>
          </p:nvPr>
        </p:nvPicPr>
        <p:blipFill>
          <a:blip r:embed="rId3"/>
          <a:stretch>
            <a:fillRect/>
          </a:stretch>
        </p:blipFill>
        <p:spPr>
          <a:xfrm>
            <a:off x="1042987" y="2500003"/>
            <a:ext cx="10995620" cy="3415021"/>
          </a:xfrm>
          <a:prstGeom prst="rect">
            <a:avLst/>
          </a:prstGeom>
        </p:spPr>
      </p:pic>
    </p:spTree>
    <p:extLst>
      <p:ext uri="{BB962C8B-B14F-4D97-AF65-F5344CB8AC3E}">
        <p14:creationId xmlns:p14="http://schemas.microsoft.com/office/powerpoint/2010/main" val="3702728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4463-5757-A9D9-E704-712CBC3BE66F}"/>
              </a:ext>
            </a:extLst>
          </p:cNvPr>
          <p:cNvSpPr>
            <a:spLocks noGrp="1"/>
          </p:cNvSpPr>
          <p:nvPr>
            <p:ph type="title"/>
          </p:nvPr>
        </p:nvSpPr>
        <p:spPr/>
        <p:txBody>
          <a:bodyPr/>
          <a:lstStyle/>
          <a:p>
            <a:r>
              <a:rPr lang="en-AE" dirty="0">
                <a:latin typeface="Verdana" panose="020B0604030504040204" pitchFamily="34" charset="0"/>
                <a:ea typeface="Verdana" panose="020B0604030504040204" pitchFamily="34" charset="0"/>
                <a:cs typeface="Verdana" panose="020B0604030504040204" pitchFamily="34" charset="0"/>
              </a:rPr>
              <a:t>Introduction</a:t>
            </a:r>
          </a:p>
        </p:txBody>
      </p:sp>
      <p:sp>
        <p:nvSpPr>
          <p:cNvPr id="3" name="Content Placeholder 2">
            <a:extLst>
              <a:ext uri="{FF2B5EF4-FFF2-40B4-BE49-F238E27FC236}">
                <a16:creationId xmlns:a16="http://schemas.microsoft.com/office/drawing/2014/main" id="{4EE1E6C4-6364-C571-6B2B-E47987777BBF}"/>
              </a:ext>
            </a:extLst>
          </p:cNvPr>
          <p:cNvSpPr>
            <a:spLocks noGrp="1"/>
          </p:cNvSpPr>
          <p:nvPr>
            <p:ph idx="1"/>
          </p:nvPr>
        </p:nvSpPr>
        <p:spPr/>
        <p:txBody>
          <a:bodyPr/>
          <a:lstStyle/>
          <a:p>
            <a:r>
              <a:rPr lang="en-US" b="0" i="0" dirty="0">
                <a:effectLst/>
                <a:latin typeface="Arial" panose="020B0604020202020204" pitchFamily="34" charset="0"/>
              </a:rPr>
              <a:t>Semantic segmentation of organs, anatomical structures, or anomalies in medical images (e.g. CT or MRI scans) remains one of the fundamental tasks in medical image analysis.</a:t>
            </a:r>
          </a:p>
          <a:p>
            <a:r>
              <a:rPr lang="en-US" b="0" i="0" dirty="0">
                <a:effectLst/>
                <a:latin typeface="Arial" panose="020B0604020202020204" pitchFamily="34" charset="0"/>
              </a:rPr>
              <a:t>Deep learning and volumetric </a:t>
            </a:r>
            <a:r>
              <a:rPr lang="en-US" dirty="0">
                <a:latin typeface="Arial" panose="020B0604020202020204" pitchFamily="34" charset="0"/>
              </a:rPr>
              <a:t>m</a:t>
            </a:r>
            <a:r>
              <a:rPr lang="en-US" b="0" i="0" dirty="0">
                <a:effectLst/>
                <a:latin typeface="Arial" panose="020B0604020202020204" pitchFamily="34" charset="0"/>
              </a:rPr>
              <a:t>edical </a:t>
            </a:r>
            <a:r>
              <a:rPr lang="en-US" dirty="0">
                <a:latin typeface="Arial" panose="020B0604020202020204" pitchFamily="34" charset="0"/>
              </a:rPr>
              <a:t>i</a:t>
            </a:r>
            <a:r>
              <a:rPr lang="en-US" b="0" i="0" dirty="0">
                <a:effectLst/>
                <a:latin typeface="Arial" panose="020B0604020202020204" pitchFamily="34" charset="0"/>
              </a:rPr>
              <a:t>mage </a:t>
            </a:r>
            <a:r>
              <a:rPr lang="en-US" dirty="0">
                <a:latin typeface="Arial" panose="020B0604020202020204" pitchFamily="34" charset="0"/>
              </a:rPr>
              <a:t>s</a:t>
            </a:r>
            <a:r>
              <a:rPr lang="en-US" b="0" i="0" dirty="0">
                <a:effectLst/>
                <a:latin typeface="Arial" panose="020B0604020202020204" pitchFamily="34" charset="0"/>
              </a:rPr>
              <a:t>egmentation</a:t>
            </a:r>
          </a:p>
          <a:p>
            <a:r>
              <a:rPr lang="en-US" b="0" i="0" dirty="0">
                <a:effectLst/>
                <a:latin typeface="Arial" panose="020B0604020202020204" pitchFamily="34" charset="0"/>
              </a:rPr>
              <a:t>Adversarial vulnerability of volumetric </a:t>
            </a:r>
            <a:r>
              <a:rPr lang="en-US" dirty="0">
                <a:latin typeface="Arial" panose="020B0604020202020204" pitchFamily="34" charset="0"/>
              </a:rPr>
              <a:t>m</a:t>
            </a:r>
            <a:r>
              <a:rPr lang="en-US" b="0" i="0" dirty="0">
                <a:effectLst/>
                <a:latin typeface="Arial" panose="020B0604020202020204" pitchFamily="34" charset="0"/>
              </a:rPr>
              <a:t>edical </a:t>
            </a:r>
            <a:r>
              <a:rPr lang="en-US" dirty="0">
                <a:latin typeface="Arial" panose="020B0604020202020204" pitchFamily="34" charset="0"/>
              </a:rPr>
              <a:t>i</a:t>
            </a:r>
            <a:r>
              <a:rPr lang="en-US" b="0" i="0" dirty="0">
                <a:effectLst/>
                <a:latin typeface="Arial" panose="020B0604020202020204" pitchFamily="34" charset="0"/>
              </a:rPr>
              <a:t>mage </a:t>
            </a:r>
            <a:r>
              <a:rPr lang="en-US" dirty="0">
                <a:latin typeface="Arial" panose="020B0604020202020204" pitchFamily="34" charset="0"/>
              </a:rPr>
              <a:t>s</a:t>
            </a:r>
            <a:r>
              <a:rPr lang="en-US" b="0" i="0" dirty="0">
                <a:effectLst/>
                <a:latin typeface="Arial" panose="020B0604020202020204" pitchFamily="34" charset="0"/>
              </a:rPr>
              <a:t>egmentation</a:t>
            </a:r>
          </a:p>
          <a:p>
            <a:r>
              <a:rPr lang="en-US" b="0" i="0" dirty="0">
                <a:effectLst/>
                <a:latin typeface="Arial" panose="020B0604020202020204" pitchFamily="34" charset="0"/>
              </a:rPr>
              <a:t>Adversarial robustness of medical image models</a:t>
            </a:r>
          </a:p>
          <a:p>
            <a:r>
              <a:rPr lang="en-US" dirty="0">
                <a:latin typeface="Arial" panose="020B0604020202020204" pitchFamily="34" charset="0"/>
              </a:rPr>
              <a:t>Understanding the vulnerability and robustness of medical image models</a:t>
            </a:r>
            <a:endParaRPr lang="en-AE" dirty="0"/>
          </a:p>
        </p:txBody>
      </p:sp>
    </p:spTree>
    <p:extLst>
      <p:ext uri="{BB962C8B-B14F-4D97-AF65-F5344CB8AC3E}">
        <p14:creationId xmlns:p14="http://schemas.microsoft.com/office/powerpoint/2010/main" val="2111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6A73E-981F-94B0-65C3-09B0D16D1015}"/>
              </a:ext>
            </a:extLst>
          </p:cNvPr>
          <p:cNvSpPr>
            <a:spLocks noGrp="1"/>
          </p:cNvSpPr>
          <p:nvPr>
            <p:ph type="title"/>
          </p:nvPr>
        </p:nvSpPr>
        <p:spPr/>
        <p:txBody>
          <a:bodyPr/>
          <a:lstStyle/>
          <a:p>
            <a:r>
              <a:rPr lang="en-AE" dirty="0"/>
              <a:t>Volumetric Adversarial Frequency Domain Training (VAFT)</a:t>
            </a:r>
          </a:p>
        </p:txBody>
      </p:sp>
      <p:pic>
        <p:nvPicPr>
          <p:cNvPr id="4" name="Content Placeholder 3">
            <a:extLst>
              <a:ext uri="{FF2B5EF4-FFF2-40B4-BE49-F238E27FC236}">
                <a16:creationId xmlns:a16="http://schemas.microsoft.com/office/drawing/2014/main" id="{669442C9-CBD1-137D-6B6E-15C05E100EE8}"/>
              </a:ext>
            </a:extLst>
          </p:cNvPr>
          <p:cNvPicPr>
            <a:picLocks noGrp="1" noChangeAspect="1"/>
          </p:cNvPicPr>
          <p:nvPr>
            <p:ph idx="1"/>
          </p:nvPr>
        </p:nvPicPr>
        <p:blipFill>
          <a:blip r:embed="rId3"/>
          <a:stretch>
            <a:fillRect/>
          </a:stretch>
        </p:blipFill>
        <p:spPr>
          <a:xfrm>
            <a:off x="3268717" y="1958109"/>
            <a:ext cx="5045049" cy="4835510"/>
          </a:xfrm>
          <a:prstGeom prst="rect">
            <a:avLst/>
          </a:prstGeom>
        </p:spPr>
      </p:pic>
    </p:spTree>
    <p:extLst>
      <p:ext uri="{BB962C8B-B14F-4D97-AF65-F5344CB8AC3E}">
        <p14:creationId xmlns:p14="http://schemas.microsoft.com/office/powerpoint/2010/main" val="4131927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D1A40-14CE-9942-6F1A-AF617E964B89}"/>
              </a:ext>
            </a:extLst>
          </p:cNvPr>
          <p:cNvSpPr>
            <a:spLocks noGrp="1"/>
          </p:cNvSpPr>
          <p:nvPr>
            <p:ph type="title"/>
          </p:nvPr>
        </p:nvSpPr>
        <p:spPr/>
        <p:txBody>
          <a:bodyPr/>
          <a:lstStyle/>
          <a:p>
            <a:r>
              <a:rPr lang="en-AE" dirty="0"/>
              <a:t>Github Repository</a:t>
            </a:r>
          </a:p>
        </p:txBody>
      </p:sp>
      <p:sp>
        <p:nvSpPr>
          <p:cNvPr id="4" name="TextBox 3">
            <a:extLst>
              <a:ext uri="{FF2B5EF4-FFF2-40B4-BE49-F238E27FC236}">
                <a16:creationId xmlns:a16="http://schemas.microsoft.com/office/drawing/2014/main" id="{05814D64-49EF-1647-7C5B-1B4BBE19C050}"/>
              </a:ext>
            </a:extLst>
          </p:cNvPr>
          <p:cNvSpPr txBox="1"/>
          <p:nvPr/>
        </p:nvSpPr>
        <p:spPr>
          <a:xfrm>
            <a:off x="1445169" y="3059668"/>
            <a:ext cx="8949559" cy="769441"/>
          </a:xfrm>
          <a:prstGeom prst="rect">
            <a:avLst/>
          </a:prstGeom>
          <a:noFill/>
        </p:spPr>
        <p:txBody>
          <a:bodyPr wrap="square">
            <a:spAutoFit/>
          </a:bodyPr>
          <a:lstStyle/>
          <a:p>
            <a:r>
              <a:rPr lang="en-AE" sz="4400" dirty="0">
                <a:solidFill>
                  <a:schemeClr val="accent5"/>
                </a:solidFill>
              </a:rPr>
              <a:t>https://github.com/asif-hanif/vafa</a:t>
            </a:r>
          </a:p>
        </p:txBody>
      </p:sp>
    </p:spTree>
    <p:extLst>
      <p:ext uri="{BB962C8B-B14F-4D97-AF65-F5344CB8AC3E}">
        <p14:creationId xmlns:p14="http://schemas.microsoft.com/office/powerpoint/2010/main" val="1756349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D5A0D-17AE-9DE6-E5F1-3A7C5620136E}"/>
              </a:ext>
            </a:extLst>
          </p:cNvPr>
          <p:cNvSpPr>
            <a:spLocks noGrp="1"/>
          </p:cNvSpPr>
          <p:nvPr>
            <p:ph type="title"/>
          </p:nvPr>
        </p:nvSpPr>
        <p:spPr>
          <a:xfrm>
            <a:off x="1602828" y="2966545"/>
            <a:ext cx="9601200" cy="1485900"/>
          </a:xfrm>
        </p:spPr>
        <p:txBody>
          <a:bodyPr>
            <a:normAutofit/>
          </a:bodyPr>
          <a:lstStyle/>
          <a:p>
            <a:pPr algn="ctr"/>
            <a:r>
              <a:rPr lang="en-AE" dirty="0"/>
              <a:t>Thank you !</a:t>
            </a:r>
          </a:p>
        </p:txBody>
      </p:sp>
    </p:spTree>
    <p:extLst>
      <p:ext uri="{BB962C8B-B14F-4D97-AF65-F5344CB8AC3E}">
        <p14:creationId xmlns:p14="http://schemas.microsoft.com/office/powerpoint/2010/main" val="568453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45E20-6DA1-0DCA-173A-BAAB9795845F}"/>
              </a:ext>
            </a:extLst>
          </p:cNvPr>
          <p:cNvSpPr>
            <a:spLocks noGrp="1"/>
          </p:cNvSpPr>
          <p:nvPr>
            <p:ph type="title"/>
          </p:nvPr>
        </p:nvSpPr>
        <p:spPr/>
        <p:txBody>
          <a:bodyPr/>
          <a:lstStyle/>
          <a:p>
            <a:r>
              <a:rPr lang="en-AE" dirty="0"/>
              <a:t>VAFA – Ablation Study</a:t>
            </a:r>
          </a:p>
        </p:txBody>
      </p:sp>
      <p:sp>
        <p:nvSpPr>
          <p:cNvPr id="3" name="Content Placeholder 2">
            <a:extLst>
              <a:ext uri="{FF2B5EF4-FFF2-40B4-BE49-F238E27FC236}">
                <a16:creationId xmlns:a16="http://schemas.microsoft.com/office/drawing/2014/main" id="{CAB11CA6-DFB7-476E-B96A-1C0EB99A52F0}"/>
              </a:ext>
            </a:extLst>
          </p:cNvPr>
          <p:cNvSpPr>
            <a:spLocks noGrp="1"/>
          </p:cNvSpPr>
          <p:nvPr>
            <p:ph idx="1"/>
          </p:nvPr>
        </p:nvSpPr>
        <p:spPr/>
        <p:txBody>
          <a:bodyPr/>
          <a:lstStyle/>
          <a:p>
            <a:r>
              <a:rPr lang="en-AE" dirty="0"/>
              <a:t>Impact of quantization threshold</a:t>
            </a:r>
          </a:p>
          <a:p>
            <a:r>
              <a:rPr lang="en-AE" dirty="0"/>
              <a:t>Impact of steps</a:t>
            </a:r>
          </a:p>
          <a:p>
            <a:r>
              <a:rPr lang="en-AE" dirty="0"/>
              <a:t>Impact of patch size</a:t>
            </a:r>
          </a:p>
        </p:txBody>
      </p:sp>
    </p:spTree>
    <p:extLst>
      <p:ext uri="{BB962C8B-B14F-4D97-AF65-F5344CB8AC3E}">
        <p14:creationId xmlns:p14="http://schemas.microsoft.com/office/powerpoint/2010/main" val="3106603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46BC2C8-AB54-E9D2-9A5B-C5E466EAA384}"/>
                  </a:ext>
                </a:extLst>
              </p:cNvPr>
              <p:cNvSpPr>
                <a:spLocks noGrp="1"/>
              </p:cNvSpPr>
              <p:nvPr>
                <p:ph type="title"/>
              </p:nvPr>
            </p:nvSpPr>
            <p:spPr/>
            <p:txBody>
              <a:bodyPr>
                <a:normAutofit/>
              </a:bodyPr>
              <a:lstStyle/>
              <a:p>
                <a:r>
                  <a:rPr lang="en-AE" dirty="0"/>
                  <a:t>VAFA – Ablation Study</a:t>
                </a:r>
                <a:br>
                  <a:rPr lang="en-AE" dirty="0"/>
                </a:br>
                <a:r>
                  <a:rPr lang="en-AE" dirty="0"/>
                  <a:t>Impact of Quantization Threshold: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m:rPr>
                            <m:sty m:val="p"/>
                          </m:rPr>
                          <a:rPr lang="en-US" b="0" i="0" smtClean="0">
                            <a:latin typeface="Cambria Math" panose="02040503050406030204" pitchFamily="18" charset="0"/>
                          </a:rPr>
                          <m:t>max</m:t>
                        </m:r>
                      </m:sub>
                    </m:sSub>
                  </m:oMath>
                </a14:m>
                <a:endParaRPr lang="en-AE" dirty="0"/>
              </a:p>
            </p:txBody>
          </p:sp>
        </mc:Choice>
        <mc:Fallback xmlns="">
          <p:sp>
            <p:nvSpPr>
              <p:cNvPr id="2" name="Title 1">
                <a:extLst>
                  <a:ext uri="{FF2B5EF4-FFF2-40B4-BE49-F238E27FC236}">
                    <a16:creationId xmlns:a16="http://schemas.microsoft.com/office/drawing/2014/main" id="{346BC2C8-AB54-E9D2-9A5B-C5E466EAA384}"/>
                  </a:ext>
                </a:extLst>
              </p:cNvPr>
              <p:cNvSpPr>
                <a:spLocks noGrp="1" noRot="1" noChangeAspect="1" noMove="1" noResize="1" noEditPoints="1" noAdjustHandles="1" noChangeArrowheads="1" noChangeShapeType="1" noTextEdit="1"/>
              </p:cNvSpPr>
              <p:nvPr>
                <p:ph type="title"/>
              </p:nvPr>
            </p:nvSpPr>
            <p:spPr>
              <a:blipFill>
                <a:blip r:embed="rId2"/>
                <a:stretch>
                  <a:fillRect l="-2642" t="-14530" b="-6838"/>
                </a:stretch>
              </a:blipFill>
            </p:spPr>
            <p:txBody>
              <a:bodyPr/>
              <a:lstStyle/>
              <a:p>
                <a:r>
                  <a:rPr lang="en-AE">
                    <a:noFill/>
                  </a:rPr>
                  <a:t> </a:t>
                </a:r>
              </a:p>
            </p:txBody>
          </p:sp>
        </mc:Fallback>
      </mc:AlternateContent>
      <p:pic>
        <p:nvPicPr>
          <p:cNvPr id="4" name="Content Placeholder 3">
            <a:extLst>
              <a:ext uri="{FF2B5EF4-FFF2-40B4-BE49-F238E27FC236}">
                <a16:creationId xmlns:a16="http://schemas.microsoft.com/office/drawing/2014/main" id="{F4250665-93DD-FCF7-F0D5-159B38B5CA3D}"/>
              </a:ext>
            </a:extLst>
          </p:cNvPr>
          <p:cNvPicPr>
            <a:picLocks noGrp="1" noChangeAspect="1"/>
          </p:cNvPicPr>
          <p:nvPr>
            <p:ph idx="1"/>
          </p:nvPr>
        </p:nvPicPr>
        <p:blipFill>
          <a:blip r:embed="rId3"/>
          <a:stretch>
            <a:fillRect/>
          </a:stretch>
        </p:blipFill>
        <p:spPr>
          <a:xfrm>
            <a:off x="4099864" y="2286000"/>
            <a:ext cx="4144671" cy="3581400"/>
          </a:xfrm>
          <a:prstGeom prst="rect">
            <a:avLst/>
          </a:prstGeom>
        </p:spPr>
      </p:pic>
    </p:spTree>
    <p:extLst>
      <p:ext uri="{BB962C8B-B14F-4D97-AF65-F5344CB8AC3E}">
        <p14:creationId xmlns:p14="http://schemas.microsoft.com/office/powerpoint/2010/main" val="3879082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C2C8-AB54-E9D2-9A5B-C5E466EAA384}"/>
              </a:ext>
            </a:extLst>
          </p:cNvPr>
          <p:cNvSpPr>
            <a:spLocks noGrp="1"/>
          </p:cNvSpPr>
          <p:nvPr>
            <p:ph type="title"/>
          </p:nvPr>
        </p:nvSpPr>
        <p:spPr/>
        <p:txBody>
          <a:bodyPr>
            <a:normAutofit/>
          </a:bodyPr>
          <a:lstStyle/>
          <a:p>
            <a:r>
              <a:rPr lang="en-AE" dirty="0"/>
              <a:t>VAFA – Ablation Study</a:t>
            </a:r>
            <a:br>
              <a:rPr lang="en-AE" dirty="0"/>
            </a:br>
            <a:r>
              <a:rPr lang="en-AE" dirty="0"/>
              <a:t>Impact of Steps</a:t>
            </a:r>
          </a:p>
        </p:txBody>
      </p:sp>
      <p:pic>
        <p:nvPicPr>
          <p:cNvPr id="4" name="Content Placeholder 3">
            <a:extLst>
              <a:ext uri="{FF2B5EF4-FFF2-40B4-BE49-F238E27FC236}">
                <a16:creationId xmlns:a16="http://schemas.microsoft.com/office/drawing/2014/main" id="{E9357D44-43B4-9F2D-86A0-D891FF17676D}"/>
              </a:ext>
            </a:extLst>
          </p:cNvPr>
          <p:cNvPicPr>
            <a:picLocks noGrp="1" noChangeAspect="1"/>
          </p:cNvPicPr>
          <p:nvPr>
            <p:ph idx="1"/>
          </p:nvPr>
        </p:nvPicPr>
        <p:blipFill>
          <a:blip r:embed="rId2"/>
          <a:stretch>
            <a:fillRect/>
          </a:stretch>
        </p:blipFill>
        <p:spPr>
          <a:xfrm>
            <a:off x="4044182" y="2286000"/>
            <a:ext cx="4256035" cy="3581400"/>
          </a:xfrm>
          <a:prstGeom prst="rect">
            <a:avLst/>
          </a:prstGeom>
        </p:spPr>
      </p:pic>
    </p:spTree>
    <p:extLst>
      <p:ext uri="{BB962C8B-B14F-4D97-AF65-F5344CB8AC3E}">
        <p14:creationId xmlns:p14="http://schemas.microsoft.com/office/powerpoint/2010/main" val="1400017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C2C8-AB54-E9D2-9A5B-C5E466EAA384}"/>
              </a:ext>
            </a:extLst>
          </p:cNvPr>
          <p:cNvSpPr>
            <a:spLocks noGrp="1"/>
          </p:cNvSpPr>
          <p:nvPr>
            <p:ph type="title"/>
          </p:nvPr>
        </p:nvSpPr>
        <p:spPr/>
        <p:txBody>
          <a:bodyPr>
            <a:normAutofit/>
          </a:bodyPr>
          <a:lstStyle/>
          <a:p>
            <a:r>
              <a:rPr lang="en-AE" dirty="0"/>
              <a:t>VAFA – Ablation Study</a:t>
            </a:r>
            <a:br>
              <a:rPr lang="en-AE" dirty="0"/>
            </a:br>
            <a:r>
              <a:rPr lang="en-AE" dirty="0"/>
              <a:t>Impact of Patch-Size</a:t>
            </a:r>
          </a:p>
        </p:txBody>
      </p:sp>
      <p:pic>
        <p:nvPicPr>
          <p:cNvPr id="4" name="Content Placeholder 3">
            <a:extLst>
              <a:ext uri="{FF2B5EF4-FFF2-40B4-BE49-F238E27FC236}">
                <a16:creationId xmlns:a16="http://schemas.microsoft.com/office/drawing/2014/main" id="{2B2463E2-D08E-0347-E2EB-8D6BEB13D55D}"/>
              </a:ext>
            </a:extLst>
          </p:cNvPr>
          <p:cNvPicPr>
            <a:picLocks noGrp="1" noChangeAspect="1"/>
          </p:cNvPicPr>
          <p:nvPr>
            <p:ph idx="1"/>
          </p:nvPr>
        </p:nvPicPr>
        <p:blipFill>
          <a:blip r:embed="rId2"/>
          <a:stretch>
            <a:fillRect/>
          </a:stretch>
        </p:blipFill>
        <p:spPr>
          <a:xfrm>
            <a:off x="3237010" y="2275489"/>
            <a:ext cx="5717980" cy="3581400"/>
          </a:xfrm>
          <a:prstGeom prst="rect">
            <a:avLst/>
          </a:prstGeom>
        </p:spPr>
      </p:pic>
    </p:spTree>
    <p:extLst>
      <p:ext uri="{BB962C8B-B14F-4D97-AF65-F5344CB8AC3E}">
        <p14:creationId xmlns:p14="http://schemas.microsoft.com/office/powerpoint/2010/main" val="4231496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FA5B3-6CC1-7040-0087-0963D01E8A3C}"/>
              </a:ext>
            </a:extLst>
          </p:cNvPr>
          <p:cNvSpPr>
            <a:spLocks noGrp="1"/>
          </p:cNvSpPr>
          <p:nvPr>
            <p:ph type="title"/>
          </p:nvPr>
        </p:nvSpPr>
        <p:spPr/>
        <p:txBody>
          <a:bodyPr/>
          <a:lstStyle/>
          <a:p>
            <a:r>
              <a:rPr lang="en-AE" dirty="0"/>
              <a:t>Contributions</a:t>
            </a:r>
          </a:p>
        </p:txBody>
      </p:sp>
      <p:sp>
        <p:nvSpPr>
          <p:cNvPr id="3" name="Content Placeholder 2">
            <a:extLst>
              <a:ext uri="{FF2B5EF4-FFF2-40B4-BE49-F238E27FC236}">
                <a16:creationId xmlns:a16="http://schemas.microsoft.com/office/drawing/2014/main" id="{2E2E0A22-1344-E4B3-48EC-C41131FA9748}"/>
              </a:ext>
            </a:extLst>
          </p:cNvPr>
          <p:cNvSpPr>
            <a:spLocks noGrp="1"/>
          </p:cNvSpPr>
          <p:nvPr>
            <p:ph idx="1"/>
          </p:nvPr>
        </p:nvSpPr>
        <p:spPr/>
        <p:txBody>
          <a:bodyPr>
            <a:normAutofit/>
          </a:bodyPr>
          <a:lstStyle/>
          <a:p>
            <a:r>
              <a:rPr lang="en-US" dirty="0"/>
              <a:t>Volumetric Adversarial Frequency Attack (VAFA)</a:t>
            </a:r>
          </a:p>
          <a:p>
            <a:r>
              <a:rPr lang="en-US" dirty="0"/>
              <a:t>Volumetric Adversarial Frequency Training (VAFT)</a:t>
            </a:r>
          </a:p>
        </p:txBody>
      </p:sp>
    </p:spTree>
    <p:extLst>
      <p:ext uri="{BB962C8B-B14F-4D97-AF65-F5344CB8AC3E}">
        <p14:creationId xmlns:p14="http://schemas.microsoft.com/office/powerpoint/2010/main" val="53889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10C33-EB14-21F8-592C-34F2EF28C26F}"/>
              </a:ext>
            </a:extLst>
          </p:cNvPr>
          <p:cNvSpPr>
            <a:spLocks noGrp="1"/>
          </p:cNvSpPr>
          <p:nvPr>
            <p:ph type="title"/>
          </p:nvPr>
        </p:nvSpPr>
        <p:spPr/>
        <p:txBody>
          <a:bodyPr>
            <a:normAutofit/>
          </a:bodyPr>
          <a:lstStyle/>
          <a:p>
            <a:r>
              <a:rPr lang="en-AE" dirty="0"/>
              <a:t>Voxel-domain Attacks  vs. </a:t>
            </a:r>
            <a:br>
              <a:rPr lang="en-AE" dirty="0"/>
            </a:br>
            <a:r>
              <a:rPr lang="en-AE" dirty="0"/>
              <a:t>Frequency-domain Attacks</a:t>
            </a:r>
          </a:p>
        </p:txBody>
      </p:sp>
      <p:sp>
        <p:nvSpPr>
          <p:cNvPr id="3" name="Content Placeholder 2">
            <a:extLst>
              <a:ext uri="{FF2B5EF4-FFF2-40B4-BE49-F238E27FC236}">
                <a16:creationId xmlns:a16="http://schemas.microsoft.com/office/drawing/2014/main" id="{BB4B6678-6210-2754-0AB9-6E97C12F0C50}"/>
              </a:ext>
            </a:extLst>
          </p:cNvPr>
          <p:cNvSpPr>
            <a:spLocks noGrp="1"/>
          </p:cNvSpPr>
          <p:nvPr>
            <p:ph idx="1"/>
          </p:nvPr>
        </p:nvSpPr>
        <p:spPr>
          <a:xfrm>
            <a:off x="1371600" y="2571754"/>
            <a:ext cx="9601200" cy="3581400"/>
          </a:xfrm>
        </p:spPr>
        <p:txBody>
          <a:bodyPr/>
          <a:lstStyle/>
          <a:p>
            <a:r>
              <a:rPr lang="en-AE" dirty="0"/>
              <a:t>Voxel-domain Attacks: Directly perturb input space</a:t>
            </a:r>
          </a:p>
          <a:p>
            <a:r>
              <a:rPr lang="en-AE" dirty="0"/>
              <a:t>Frequency-domain Attacks: Preturb the frequency-domain representation of an image e.g. DCT</a:t>
            </a:r>
          </a:p>
        </p:txBody>
      </p:sp>
    </p:spTree>
    <p:extLst>
      <p:ext uri="{BB962C8B-B14F-4D97-AF65-F5344CB8AC3E}">
        <p14:creationId xmlns:p14="http://schemas.microsoft.com/office/powerpoint/2010/main" val="185815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C786-42A5-9888-7649-4EF89E5C050F}"/>
              </a:ext>
            </a:extLst>
          </p:cNvPr>
          <p:cNvSpPr>
            <a:spLocks noGrp="1"/>
          </p:cNvSpPr>
          <p:nvPr>
            <p:ph type="title"/>
          </p:nvPr>
        </p:nvSpPr>
        <p:spPr/>
        <p:txBody>
          <a:bodyPr/>
          <a:lstStyle/>
          <a:p>
            <a:r>
              <a:rPr lang="en-AE" dirty="0"/>
              <a:t>Method</a:t>
            </a:r>
          </a:p>
        </p:txBody>
      </p:sp>
      <p:sp>
        <p:nvSpPr>
          <p:cNvPr id="3" name="Content Placeholder 2">
            <a:extLst>
              <a:ext uri="{FF2B5EF4-FFF2-40B4-BE49-F238E27FC236}">
                <a16:creationId xmlns:a16="http://schemas.microsoft.com/office/drawing/2014/main" id="{B7321603-BC96-9635-B334-8480F247509F}"/>
              </a:ext>
            </a:extLst>
          </p:cNvPr>
          <p:cNvSpPr>
            <a:spLocks noGrp="1"/>
          </p:cNvSpPr>
          <p:nvPr>
            <p:ph idx="1"/>
          </p:nvPr>
        </p:nvSpPr>
        <p:spPr/>
        <p:txBody>
          <a:bodyPr/>
          <a:lstStyle/>
          <a:p>
            <a:r>
              <a:rPr lang="en-AE" b="1" dirty="0"/>
              <a:t>V</a:t>
            </a:r>
            <a:r>
              <a:rPr lang="en-AE" dirty="0"/>
              <a:t>olumetric </a:t>
            </a:r>
            <a:r>
              <a:rPr lang="en-AE" b="1" dirty="0"/>
              <a:t>A</a:t>
            </a:r>
            <a:r>
              <a:rPr lang="en-AE" dirty="0"/>
              <a:t>dversarial </a:t>
            </a:r>
            <a:r>
              <a:rPr lang="en-AE" b="1" dirty="0"/>
              <a:t>F</a:t>
            </a:r>
            <a:r>
              <a:rPr lang="en-AE" dirty="0"/>
              <a:t>requency domain </a:t>
            </a:r>
            <a:r>
              <a:rPr lang="en-AE" b="1" dirty="0"/>
              <a:t>A</a:t>
            </a:r>
            <a:r>
              <a:rPr lang="en-AE" dirty="0"/>
              <a:t>ttack (</a:t>
            </a:r>
            <a:r>
              <a:rPr lang="en-AE" b="1" dirty="0"/>
              <a:t>VAFA</a:t>
            </a:r>
            <a:r>
              <a:rPr lang="en-AE" dirty="0"/>
              <a:t>)</a:t>
            </a:r>
          </a:p>
          <a:p>
            <a:endParaRPr lang="en-AE" dirty="0"/>
          </a:p>
          <a:p>
            <a:r>
              <a:rPr lang="en-AE" b="1" dirty="0"/>
              <a:t>V</a:t>
            </a:r>
            <a:r>
              <a:rPr lang="en-AE" dirty="0"/>
              <a:t>olumetric </a:t>
            </a:r>
            <a:r>
              <a:rPr lang="en-AE" b="1" dirty="0"/>
              <a:t>A</a:t>
            </a:r>
            <a:r>
              <a:rPr lang="en-AE" dirty="0"/>
              <a:t>dversarial </a:t>
            </a:r>
            <a:r>
              <a:rPr lang="en-AE" b="1" dirty="0"/>
              <a:t>F</a:t>
            </a:r>
            <a:r>
              <a:rPr lang="en-AE" dirty="0"/>
              <a:t>requency domain </a:t>
            </a:r>
            <a:r>
              <a:rPr lang="en-AE" b="1" dirty="0"/>
              <a:t>T</a:t>
            </a:r>
            <a:r>
              <a:rPr lang="en-AE" dirty="0"/>
              <a:t>raining (</a:t>
            </a:r>
            <a:r>
              <a:rPr lang="en-AE" b="1" dirty="0"/>
              <a:t>VAFT</a:t>
            </a:r>
            <a:r>
              <a:rPr lang="en-AE" dirty="0"/>
              <a:t>)</a:t>
            </a:r>
          </a:p>
        </p:txBody>
      </p:sp>
    </p:spTree>
    <p:extLst>
      <p:ext uri="{BB962C8B-B14F-4D97-AF65-F5344CB8AC3E}">
        <p14:creationId xmlns:p14="http://schemas.microsoft.com/office/powerpoint/2010/main" val="118395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44401-FCD3-A64D-3B7B-E242CEBDD7B9}"/>
              </a:ext>
            </a:extLst>
          </p:cNvPr>
          <p:cNvSpPr>
            <a:spLocks noGrp="1"/>
          </p:cNvSpPr>
          <p:nvPr>
            <p:ph type="title"/>
          </p:nvPr>
        </p:nvSpPr>
        <p:spPr/>
        <p:txBody>
          <a:bodyPr/>
          <a:lstStyle/>
          <a:p>
            <a:r>
              <a:rPr lang="en-AE" dirty="0"/>
              <a:t>Volumetric Adversarial Frequency Domain Attack (VAFA)</a:t>
            </a:r>
          </a:p>
        </p:txBody>
      </p:sp>
    </p:spTree>
    <p:extLst>
      <p:ext uri="{BB962C8B-B14F-4D97-AF65-F5344CB8AC3E}">
        <p14:creationId xmlns:p14="http://schemas.microsoft.com/office/powerpoint/2010/main" val="1387688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E9384-7492-0C89-D562-CA57299C2390}"/>
              </a:ext>
            </a:extLst>
          </p:cNvPr>
          <p:cNvSpPr>
            <a:spLocks noGrp="1"/>
          </p:cNvSpPr>
          <p:nvPr>
            <p:ph type="title"/>
          </p:nvPr>
        </p:nvSpPr>
        <p:spPr/>
        <p:txBody>
          <a:bodyPr/>
          <a:lstStyle/>
          <a:p>
            <a:r>
              <a:rPr lang="en-AE" dirty="0"/>
              <a:t>Volumetric Adversarial Frequency Domain Attack (VAFA)</a:t>
            </a:r>
          </a:p>
        </p:txBody>
      </p:sp>
      <p:pic>
        <p:nvPicPr>
          <p:cNvPr id="4" name="Content Placeholder 3">
            <a:extLst>
              <a:ext uri="{FF2B5EF4-FFF2-40B4-BE49-F238E27FC236}">
                <a16:creationId xmlns:a16="http://schemas.microsoft.com/office/drawing/2014/main" id="{0CCFD6ED-6DCF-638A-F011-D5D2E9AFC9F0}"/>
              </a:ext>
            </a:extLst>
          </p:cNvPr>
          <p:cNvPicPr>
            <a:picLocks noGrp="1" noChangeAspect="1"/>
          </p:cNvPicPr>
          <p:nvPr>
            <p:ph idx="1"/>
          </p:nvPr>
        </p:nvPicPr>
        <p:blipFill>
          <a:blip r:embed="rId3"/>
          <a:stretch>
            <a:fillRect/>
          </a:stretch>
        </p:blipFill>
        <p:spPr>
          <a:xfrm>
            <a:off x="1371600" y="2929736"/>
            <a:ext cx="10425113" cy="2527300"/>
          </a:xfrm>
          <a:prstGeom prst="rect">
            <a:avLst/>
          </a:prstGeom>
        </p:spPr>
      </p:pic>
    </p:spTree>
    <p:extLst>
      <p:ext uri="{BB962C8B-B14F-4D97-AF65-F5344CB8AC3E}">
        <p14:creationId xmlns:p14="http://schemas.microsoft.com/office/powerpoint/2010/main" val="151135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E9384-7492-0C89-D562-CA57299C2390}"/>
              </a:ext>
            </a:extLst>
          </p:cNvPr>
          <p:cNvSpPr>
            <a:spLocks noGrp="1"/>
          </p:cNvSpPr>
          <p:nvPr>
            <p:ph type="title"/>
          </p:nvPr>
        </p:nvSpPr>
        <p:spPr/>
        <p:txBody>
          <a:bodyPr/>
          <a:lstStyle/>
          <a:p>
            <a:r>
              <a:rPr lang="en-AE" dirty="0"/>
              <a:t>Volumetric Adversarial Frequency Domain Attack (VAFA)</a:t>
            </a:r>
          </a:p>
        </p:txBody>
      </p:sp>
      <p:pic>
        <p:nvPicPr>
          <p:cNvPr id="6" name="Picture 5">
            <a:extLst>
              <a:ext uri="{FF2B5EF4-FFF2-40B4-BE49-F238E27FC236}">
                <a16:creationId xmlns:a16="http://schemas.microsoft.com/office/drawing/2014/main" id="{4857EDFC-BE6C-6690-93EF-7F8745E930E1}"/>
              </a:ext>
            </a:extLst>
          </p:cNvPr>
          <p:cNvPicPr>
            <a:picLocks noChangeAspect="1"/>
          </p:cNvPicPr>
          <p:nvPr/>
        </p:nvPicPr>
        <p:blipFill rotWithShape="1">
          <a:blip r:embed="rId3"/>
          <a:srcRect r="1043"/>
          <a:stretch/>
        </p:blipFill>
        <p:spPr>
          <a:xfrm>
            <a:off x="1371601" y="3163216"/>
            <a:ext cx="9990944" cy="1383384"/>
          </a:xfrm>
          <a:prstGeom prst="rect">
            <a:avLst/>
          </a:prstGeom>
        </p:spPr>
      </p:pic>
      <p:pic>
        <p:nvPicPr>
          <p:cNvPr id="7" name="Picture 6">
            <a:extLst>
              <a:ext uri="{FF2B5EF4-FFF2-40B4-BE49-F238E27FC236}">
                <a16:creationId xmlns:a16="http://schemas.microsoft.com/office/drawing/2014/main" id="{E2446198-B71F-D08C-2BB0-7880BAFA6BB4}"/>
              </a:ext>
            </a:extLst>
          </p:cNvPr>
          <p:cNvPicPr>
            <a:picLocks noChangeAspect="1"/>
          </p:cNvPicPr>
          <p:nvPr/>
        </p:nvPicPr>
        <p:blipFill>
          <a:blip r:embed="rId4"/>
          <a:stretch>
            <a:fillRect/>
          </a:stretch>
        </p:blipFill>
        <p:spPr>
          <a:xfrm>
            <a:off x="4000499" y="5370916"/>
            <a:ext cx="4395345" cy="1019369"/>
          </a:xfrm>
          <a:prstGeom prst="rect">
            <a:avLst/>
          </a:prstGeom>
        </p:spPr>
      </p:pic>
    </p:spTree>
    <p:extLst>
      <p:ext uri="{BB962C8B-B14F-4D97-AF65-F5344CB8AC3E}">
        <p14:creationId xmlns:p14="http://schemas.microsoft.com/office/powerpoint/2010/main" val="646481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E9384-7492-0C89-D562-CA57299C2390}"/>
              </a:ext>
            </a:extLst>
          </p:cNvPr>
          <p:cNvSpPr>
            <a:spLocks noGrp="1"/>
          </p:cNvSpPr>
          <p:nvPr>
            <p:ph type="title"/>
          </p:nvPr>
        </p:nvSpPr>
        <p:spPr/>
        <p:txBody>
          <a:bodyPr/>
          <a:lstStyle/>
          <a:p>
            <a:r>
              <a:rPr lang="en-AE" dirty="0"/>
              <a:t>Volumetric Adversarial Frequency Domain Attack (VAFA)</a:t>
            </a:r>
          </a:p>
        </p:txBody>
      </p:sp>
      <p:pic>
        <p:nvPicPr>
          <p:cNvPr id="6" name="Picture 5">
            <a:extLst>
              <a:ext uri="{FF2B5EF4-FFF2-40B4-BE49-F238E27FC236}">
                <a16:creationId xmlns:a16="http://schemas.microsoft.com/office/drawing/2014/main" id="{6DC9416D-CFF2-E6D6-399B-31487DB3A957}"/>
              </a:ext>
            </a:extLst>
          </p:cNvPr>
          <p:cNvPicPr>
            <a:picLocks noChangeAspect="1"/>
          </p:cNvPicPr>
          <p:nvPr/>
        </p:nvPicPr>
        <p:blipFill>
          <a:blip r:embed="rId3"/>
          <a:stretch>
            <a:fillRect/>
          </a:stretch>
        </p:blipFill>
        <p:spPr>
          <a:xfrm>
            <a:off x="1388603" y="3028950"/>
            <a:ext cx="9584197" cy="2171700"/>
          </a:xfrm>
          <a:prstGeom prst="rect">
            <a:avLst/>
          </a:prstGeom>
        </p:spPr>
      </p:pic>
    </p:spTree>
    <p:extLst>
      <p:ext uri="{BB962C8B-B14F-4D97-AF65-F5344CB8AC3E}">
        <p14:creationId xmlns:p14="http://schemas.microsoft.com/office/powerpoint/2010/main" val="131520169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1943</TotalTime>
  <Words>1011</Words>
  <Application>Microsoft Macintosh PowerPoint</Application>
  <PresentationFormat>Widescreen</PresentationFormat>
  <Paragraphs>95</Paragraphs>
  <Slides>26</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Cambria Math</vt:lpstr>
      <vt:lpstr>Franklin Gothic Book</vt:lpstr>
      <vt:lpstr>Verdana</vt:lpstr>
      <vt:lpstr>Crop</vt:lpstr>
      <vt:lpstr>Frequency Domain Adversarial Training for Robust Volumetric Medical Segmentation</vt:lpstr>
      <vt:lpstr>Introduction</vt:lpstr>
      <vt:lpstr>Contributions</vt:lpstr>
      <vt:lpstr>Voxel-domain Attacks  vs.  Frequency-domain Attacks</vt:lpstr>
      <vt:lpstr>Method</vt:lpstr>
      <vt:lpstr>Volumetric Adversarial Frequency Domain Attack (VAFA)</vt:lpstr>
      <vt:lpstr>Volumetric Adversarial Frequency Domain Attack (VAFA)</vt:lpstr>
      <vt:lpstr>Volumetric Adversarial Frequency Domain Attack (VAFA)</vt:lpstr>
      <vt:lpstr>Volumetric Adversarial Frequency Domain Attack (VAFA)</vt:lpstr>
      <vt:lpstr>Volumetric Adversarial Frequency Domain Attack (VAFA)</vt:lpstr>
      <vt:lpstr>Volumetric Adversarial Frequency Domain Attack (VAFA)</vt:lpstr>
      <vt:lpstr>Volumetric Adversarial Frequency Domain Training (VAFT)</vt:lpstr>
      <vt:lpstr>Volumetric Adversarial Frequency Domain Training (VAFT)</vt:lpstr>
      <vt:lpstr>Volumetric Adversarial Frequency Domain Training (VAFT)</vt:lpstr>
      <vt:lpstr>Volumetric Adversarial Frequency Domain Training (VAFT)</vt:lpstr>
      <vt:lpstr>Results</vt:lpstr>
      <vt:lpstr>Volumetric Adversarial Frequency Domain Attack (VAFA)</vt:lpstr>
      <vt:lpstr>Volumetric Adversarial Frequency Domain Attack (VAFA)</vt:lpstr>
      <vt:lpstr>Volumetric Adversarial Frequency Domain Training (VAFT)</vt:lpstr>
      <vt:lpstr>Volumetric Adversarial Frequency Domain Training (VAFT)</vt:lpstr>
      <vt:lpstr>Github Repository</vt:lpstr>
      <vt:lpstr>Thank you !</vt:lpstr>
      <vt:lpstr>VAFA – Ablation Study</vt:lpstr>
      <vt:lpstr>VAFA – Ablation Study Impact of Quantization Threshold: q_max</vt:lpstr>
      <vt:lpstr>VAFA – Ablation Study Impact of Steps</vt:lpstr>
      <vt:lpstr>VAFA – Ablation Study Impact of Patch-Size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Frequency Domain Adversarial Training for Robust Volumetric Medical Segmentation</dc:title>
  <dc:creator>Asif Hanif</dc:creator>
  <cp:lastModifiedBy>Asif Hanif</cp:lastModifiedBy>
  <cp:revision>28</cp:revision>
  <dcterms:created xsi:type="dcterms:W3CDTF">2023-09-14T09:57:33Z</dcterms:created>
  <dcterms:modified xsi:type="dcterms:W3CDTF">2023-10-24T15:38:42Z</dcterms:modified>
</cp:coreProperties>
</file>